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175" y="186893"/>
            <a:ext cx="7197648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37538"/>
            <a:ext cx="7929880" cy="3482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Convolution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hyperlink" Target="http://www.gimpbible.com/files/edge-detection-difference-of-gaussians/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8" Type="http://schemas.openxmlformats.org/officeDocument/2006/relationships/hyperlink" Target="http://en.wikipedia.org/wiki/Scale_space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hyperlink" Target="http://upload.wikimedia.org/wikipedia/commons/4/44/Sift_keypoints_filtering.jpg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hyperlink" Target="http://upload.wikimedia.org/wikipedia/commons/4/44/Sift_keypoints_filtering.jpg" TargetMode="Externa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Principal_curvature" TargetMode="External"/><Relationship Id="rId3" Type="http://schemas.openxmlformats.org/officeDocument/2006/relationships/image" Target="../media/image2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Relationship Id="rId4" Type="http://schemas.openxmlformats.org/officeDocument/2006/relationships/hyperlink" Target="http://upload.wikimedia.org/wikipedia/commons/4/44/Sift_keypoints_filtering.jpg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hyperlink" Target="http://www.vlfeat.org/overview/sift.html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Scale_space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hyperlink" Target="http://www.cs.utexas.edu/~grauman/courses/spring2011/slides/lecture14_localfeats.pdf" TargetMode="Externa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hyperlink" Target="http://www.cs.utexas.edu/~grauman/courses/spring2011/slides/lecture14_localfeats.pdf" TargetMode="Externa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hyperlink" Target="http://www.cs.utexas.edu/~grauman/courses/spring2011/slides/lecture14_localfeats.pdf" TargetMode="External"/><Relationship Id="rId5" Type="http://schemas.openxmlformats.org/officeDocument/2006/relationships/image" Target="../media/image4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Relationship Id="rId4" Type="http://schemas.openxmlformats.org/officeDocument/2006/relationships/hyperlink" Target="http://www.cs.utexas.edu/~grauman/courses/spring2011/slides/lecture14_localfeats.pdf" TargetMode="Externa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hyperlink" Target="http://www.cs.utexas.edu/~grauman/courses/spring2011/slides/lecture14_localfeats.pdf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Relationship Id="rId4" Type="http://schemas.openxmlformats.org/officeDocument/2006/relationships/image" Target="../media/image58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502" y="2146173"/>
            <a:ext cx="7605395" cy="1367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170555" marR="5080" indent="-315849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Scale </a:t>
            </a:r>
            <a:r>
              <a:rPr dirty="0" spc="-20"/>
              <a:t>Invariant Feature </a:t>
            </a:r>
            <a:r>
              <a:rPr dirty="0" spc="-55"/>
              <a:t>Transform </a:t>
            </a:r>
            <a:r>
              <a:rPr dirty="0" spc="-980"/>
              <a:t> </a:t>
            </a:r>
            <a:r>
              <a:rPr dirty="0" spc="-5"/>
              <a:t>(SIFT)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27297" y="3796576"/>
            <a:ext cx="2089150" cy="119697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869"/>
              </a:spcBef>
            </a:pPr>
            <a:r>
              <a:rPr dirty="0" sz="3200">
                <a:solidFill>
                  <a:srgbClr val="888888"/>
                </a:solidFill>
                <a:latin typeface="Calibri"/>
                <a:cs typeface="Calibri"/>
              </a:rPr>
              <a:t>CS</a:t>
            </a:r>
            <a:r>
              <a:rPr dirty="0" sz="3200" spc="-4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solidFill>
                  <a:srgbClr val="888888"/>
                </a:solidFill>
                <a:latin typeface="Calibri"/>
                <a:cs typeface="Calibri"/>
              </a:rPr>
              <a:t>763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dirty="0" sz="3200" spc="-5">
                <a:solidFill>
                  <a:srgbClr val="888888"/>
                </a:solidFill>
                <a:latin typeface="Calibri"/>
                <a:cs typeface="Calibri"/>
              </a:rPr>
              <a:t>Ajit</a:t>
            </a:r>
            <a:r>
              <a:rPr dirty="0" sz="3200" spc="-6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solidFill>
                  <a:srgbClr val="888888"/>
                </a:solidFill>
                <a:latin typeface="Calibri"/>
                <a:cs typeface="Calibri"/>
              </a:rPr>
              <a:t>Rajwade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52400" y="152400"/>
          <a:ext cx="6172200" cy="2029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/>
                <a:gridCol w="846455"/>
                <a:gridCol w="845819"/>
                <a:gridCol w="847090"/>
                <a:gridCol w="846455"/>
                <a:gridCol w="846454"/>
                <a:gridCol w="898525"/>
              </a:tblGrid>
              <a:tr h="339090"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0.0049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588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0.0092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0.0092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0.0049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solidFill>
                      <a:srgbClr val="EBF0DE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r" marR="97155">
                        <a:lnSpc>
                          <a:spcPts val="1889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0.0092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1889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0.0172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0.0283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0.0172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1889"/>
                        </a:lnSpc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0.0092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r" marR="97155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0.0364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0.0412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0.0364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r" marR="97155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0.0283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0.0412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1889"/>
                        </a:lnSpc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0.0467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0.0412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0.0283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r" marR="97155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0.0364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0.0412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0.0364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r" marR="97155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0.0092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0.0172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0.0283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0.0250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0.0172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0.0092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r" marR="97155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0.0049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0.0092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0.0134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0.0092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889"/>
                        </a:lnSpc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0.0049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BF0DE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3200" y="228600"/>
            <a:ext cx="2209800" cy="1477645"/>
          </a:xfrm>
          <a:prstGeom prst="rect"/>
          <a:solidFill>
            <a:srgbClr val="E6DFEB"/>
          </a:solidFill>
        </p:spPr>
        <p:txBody>
          <a:bodyPr wrap="square" lIns="0" tIns="30480" rIns="0" bIns="0" rtlCol="0" vert="horz">
            <a:spAutoFit/>
          </a:bodyPr>
          <a:lstStyle/>
          <a:p>
            <a:pPr marL="92075" marR="133350">
              <a:lnSpc>
                <a:spcPct val="100000"/>
              </a:lnSpc>
              <a:spcBef>
                <a:spcPts val="240"/>
              </a:spcBef>
            </a:pPr>
            <a:r>
              <a:rPr dirty="0" sz="1800" spc="-5"/>
              <a:t>This is </a:t>
            </a:r>
            <a:r>
              <a:rPr dirty="0" sz="1800"/>
              <a:t>a 7 x 7 </a:t>
            </a:r>
            <a:r>
              <a:rPr dirty="0" sz="1800" spc="5"/>
              <a:t> </a:t>
            </a:r>
            <a:r>
              <a:rPr dirty="0" sz="1800" spc="-10"/>
              <a:t>(truncated)</a:t>
            </a:r>
            <a:r>
              <a:rPr dirty="0" sz="1800" spc="-5"/>
              <a:t> Gaussian </a:t>
            </a:r>
            <a:r>
              <a:rPr dirty="0" sz="1800" spc="-390"/>
              <a:t> </a:t>
            </a:r>
            <a:r>
              <a:rPr dirty="0" sz="1800"/>
              <a:t>mask</a:t>
            </a:r>
            <a:r>
              <a:rPr dirty="0" sz="1800" spc="-45"/>
              <a:t> </a:t>
            </a:r>
            <a:r>
              <a:rPr dirty="0" sz="1800" spc="-5"/>
              <a:t>with</a:t>
            </a:r>
            <a:r>
              <a:rPr dirty="0" sz="1800" spc="-15"/>
              <a:t> </a:t>
            </a:r>
            <a:r>
              <a:rPr dirty="0" sz="1800"/>
              <a:t>mean</a:t>
            </a:r>
            <a:r>
              <a:rPr dirty="0" sz="1800" spc="-10"/>
              <a:t> </a:t>
            </a:r>
            <a:r>
              <a:rPr dirty="0" sz="1800" spc="-20"/>
              <a:t>zero </a:t>
            </a:r>
            <a:r>
              <a:rPr dirty="0" sz="1800" spc="-395"/>
              <a:t> </a:t>
            </a:r>
            <a:r>
              <a:rPr dirty="0" sz="1800"/>
              <a:t>and </a:t>
            </a:r>
            <a:r>
              <a:rPr dirty="0" sz="1800" spc="-10"/>
              <a:t>standard </a:t>
            </a:r>
            <a:r>
              <a:rPr dirty="0" sz="1800" spc="-5"/>
              <a:t> deviation </a:t>
            </a:r>
            <a:r>
              <a:rPr dirty="0" sz="1800"/>
              <a:t>σ</a:t>
            </a:r>
            <a:r>
              <a:rPr dirty="0" sz="1800" spc="10"/>
              <a:t> </a:t>
            </a:r>
            <a:r>
              <a:rPr dirty="0" sz="1800"/>
              <a:t>=</a:t>
            </a:r>
            <a:r>
              <a:rPr dirty="0" sz="1800" spc="-15"/>
              <a:t> </a:t>
            </a:r>
            <a:r>
              <a:rPr dirty="0" sz="1800"/>
              <a:t>2.</a:t>
            </a: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152400" y="2286025"/>
            <a:ext cx="8839200" cy="3693795"/>
          </a:xfrm>
          <a:custGeom>
            <a:avLst/>
            <a:gdLst/>
            <a:ahLst/>
            <a:cxnLst/>
            <a:rect l="l" t="t" r="r" b="b"/>
            <a:pathLst>
              <a:path w="8839200" h="3693795">
                <a:moveTo>
                  <a:pt x="8839200" y="0"/>
                </a:moveTo>
                <a:lnTo>
                  <a:pt x="0" y="0"/>
                </a:lnTo>
                <a:lnTo>
                  <a:pt x="0" y="3693287"/>
                </a:lnTo>
                <a:lnTo>
                  <a:pt x="8839200" y="3693287"/>
                </a:lnTo>
                <a:lnTo>
                  <a:pt x="8839200" y="0"/>
                </a:lnTo>
                <a:close/>
              </a:path>
            </a:pathLst>
          </a:custGeom>
          <a:solidFill>
            <a:srgbClr val="FCE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31140" y="2304415"/>
            <a:ext cx="46907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Convolution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means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10">
                <a:latin typeface="Calibri"/>
                <a:cs typeface="Calibri"/>
              </a:rPr>
              <a:t> following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(non-rigorously):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3865" y="4040405"/>
            <a:ext cx="396240" cy="1917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27025" algn="l"/>
              </a:tabLst>
            </a:pPr>
            <a:r>
              <a:rPr dirty="0" sz="1050" spc="30" i="1">
                <a:latin typeface="Times New Roman"/>
                <a:cs typeface="Times New Roman"/>
              </a:rPr>
              <a:t>r</a:t>
            </a:r>
            <a:r>
              <a:rPr dirty="0" sz="1050" spc="30" i="1">
                <a:latin typeface="Times New Roman"/>
                <a:cs typeface="Times New Roman"/>
              </a:rPr>
              <a:t>	</a:t>
            </a:r>
            <a:r>
              <a:rPr dirty="0" sz="1050" spc="30" i="1">
                <a:latin typeface="Times New Roman"/>
                <a:cs typeface="Times New Roman"/>
              </a:rPr>
              <a:t>r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740" y="2853054"/>
            <a:ext cx="8681085" cy="3044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Let</a:t>
            </a:r>
            <a:r>
              <a:rPr dirty="0" sz="1800">
                <a:latin typeface="Calibri"/>
                <a:cs typeface="Calibri"/>
              </a:rPr>
              <a:t> 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original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</a:t>
            </a:r>
            <a:r>
              <a:rPr dirty="0" sz="1800">
                <a:latin typeface="Calibri"/>
                <a:cs typeface="Calibri"/>
              </a:rPr>
              <a:t>.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Let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new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B</a:t>
            </a:r>
            <a:r>
              <a:rPr dirty="0" sz="1800" spc="-5">
                <a:latin typeface="Calibri"/>
                <a:cs typeface="Calibri"/>
              </a:rPr>
              <a:t>. </a:t>
            </a:r>
            <a:r>
              <a:rPr dirty="0" sz="1800" spc="-50">
                <a:latin typeface="Calibri"/>
                <a:cs typeface="Calibri"/>
              </a:rPr>
              <a:t>You</a:t>
            </a:r>
            <a:r>
              <a:rPr dirty="0" sz="1800" spc="-5">
                <a:latin typeface="Calibri"/>
                <a:cs typeface="Calibri"/>
              </a:rPr>
              <a:t> move</a:t>
            </a:r>
            <a:r>
              <a:rPr dirty="0" sz="1800">
                <a:latin typeface="Calibri"/>
                <a:cs typeface="Calibri"/>
              </a:rPr>
              <a:t> the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mask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all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over</a:t>
            </a:r>
            <a:r>
              <a:rPr dirty="0" sz="1800">
                <a:latin typeface="Calibri"/>
                <a:cs typeface="Calibri"/>
              </a:rPr>
              <a:t> the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 algn="just" marL="38100" marR="314960">
              <a:lnSpc>
                <a:spcPct val="100000"/>
              </a:lnSpc>
            </a:pPr>
            <a:r>
              <a:rPr dirty="0" sz="1800" b="1">
                <a:latin typeface="Calibri"/>
                <a:cs typeface="Calibri"/>
              </a:rPr>
              <a:t>A</a:t>
            </a:r>
            <a:r>
              <a:rPr dirty="0" sz="1800">
                <a:latin typeface="Calibri"/>
                <a:cs typeface="Calibri"/>
              </a:rPr>
              <a:t>. </a:t>
            </a:r>
            <a:r>
              <a:rPr dirty="0" sz="1800" spc="-5">
                <a:latin typeface="Calibri"/>
                <a:cs typeface="Calibri"/>
              </a:rPr>
              <a:t>Let us suppose </a:t>
            </a:r>
            <a:r>
              <a:rPr dirty="0" sz="1800">
                <a:latin typeface="Calibri"/>
                <a:cs typeface="Calibri"/>
              </a:rPr>
              <a:t>the mask </a:t>
            </a:r>
            <a:r>
              <a:rPr dirty="0" sz="1800" spc="-5">
                <a:latin typeface="Calibri"/>
                <a:cs typeface="Calibri"/>
              </a:rPr>
              <a:t>is </a:t>
            </a:r>
            <a:r>
              <a:rPr dirty="0" sz="1800" spc="-10">
                <a:latin typeface="Calibri"/>
                <a:cs typeface="Calibri"/>
              </a:rPr>
              <a:t>centered at location </a:t>
            </a:r>
            <a:r>
              <a:rPr dirty="0" sz="1800">
                <a:latin typeface="Calibri"/>
                <a:cs typeface="Calibri"/>
              </a:rPr>
              <a:t>(i,j) </a:t>
            </a:r>
            <a:r>
              <a:rPr dirty="0" sz="1800" spc="-5">
                <a:latin typeface="Calibri"/>
                <a:cs typeface="Calibri"/>
              </a:rPr>
              <a:t>in image </a:t>
            </a:r>
            <a:r>
              <a:rPr dirty="0" sz="1800" b="1">
                <a:latin typeface="Calibri"/>
                <a:cs typeface="Calibri"/>
              </a:rPr>
              <a:t>A</a:t>
            </a:r>
            <a:r>
              <a:rPr dirty="0" sz="1800">
                <a:latin typeface="Calibri"/>
                <a:cs typeface="Calibri"/>
              </a:rPr>
              <a:t>. </a:t>
            </a:r>
            <a:r>
              <a:rPr dirty="0" sz="1800" spc="-50">
                <a:latin typeface="Calibri"/>
                <a:cs typeface="Calibri"/>
              </a:rPr>
              <a:t>You </a:t>
            </a:r>
            <a:r>
              <a:rPr dirty="0" sz="1800" spc="-10">
                <a:latin typeface="Calibri"/>
                <a:cs typeface="Calibri"/>
              </a:rPr>
              <a:t>compute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5">
                <a:latin typeface="Calibri"/>
                <a:cs typeface="Calibri"/>
              </a:rPr>
              <a:t>point-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wise </a:t>
            </a:r>
            <a:r>
              <a:rPr dirty="0" sz="1800" spc="-10">
                <a:latin typeface="Calibri"/>
                <a:cs typeface="Calibri"/>
              </a:rPr>
              <a:t>product </a:t>
            </a:r>
            <a:r>
              <a:rPr dirty="0" sz="1800" spc="-5">
                <a:latin typeface="Calibri"/>
                <a:cs typeface="Calibri"/>
              </a:rPr>
              <a:t>between </a:t>
            </a:r>
            <a:r>
              <a:rPr dirty="0" sz="1800">
                <a:latin typeface="Calibri"/>
                <a:cs typeface="Calibri"/>
              </a:rPr>
              <a:t>the mask </a:t>
            </a:r>
            <a:r>
              <a:rPr dirty="0" sz="1800" spc="-5">
                <a:latin typeface="Calibri"/>
                <a:cs typeface="Calibri"/>
              </a:rPr>
              <a:t>entries </a:t>
            </a:r>
            <a:r>
              <a:rPr dirty="0" sz="1800">
                <a:latin typeface="Calibri"/>
                <a:cs typeface="Calibri"/>
              </a:rPr>
              <a:t>and the </a:t>
            </a:r>
            <a:r>
              <a:rPr dirty="0" sz="1800" spc="-10">
                <a:latin typeface="Calibri"/>
                <a:cs typeface="Calibri"/>
              </a:rPr>
              <a:t>corresponding </a:t>
            </a:r>
            <a:r>
              <a:rPr dirty="0" sz="1800" spc="-5">
                <a:latin typeface="Calibri"/>
                <a:cs typeface="Calibri"/>
              </a:rPr>
              <a:t>entries </a:t>
            </a:r>
            <a:r>
              <a:rPr dirty="0" sz="1800">
                <a:latin typeface="Calibri"/>
                <a:cs typeface="Calibri"/>
              </a:rPr>
              <a:t>in </a:t>
            </a:r>
            <a:r>
              <a:rPr dirty="0" sz="1800" b="1">
                <a:latin typeface="Calibri"/>
                <a:cs typeface="Calibri"/>
              </a:rPr>
              <a:t>A</a:t>
            </a:r>
            <a:r>
              <a:rPr dirty="0" sz="1800">
                <a:latin typeface="Calibri"/>
                <a:cs typeface="Calibri"/>
              </a:rPr>
              <a:t>. </a:t>
            </a:r>
            <a:r>
              <a:rPr dirty="0" sz="1800" spc="-50">
                <a:latin typeface="Calibri"/>
                <a:cs typeface="Calibri"/>
              </a:rPr>
              <a:t>You </a:t>
            </a:r>
            <a:r>
              <a:rPr dirty="0" sz="1800" spc="-15">
                <a:latin typeface="Calibri"/>
                <a:cs typeface="Calibri"/>
              </a:rPr>
              <a:t>store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sum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 </a:t>
            </a:r>
            <a:r>
              <a:rPr dirty="0" sz="1800">
                <a:latin typeface="Calibri"/>
                <a:cs typeface="Calibri"/>
              </a:rPr>
              <a:t>these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products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in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B</a:t>
            </a:r>
            <a:r>
              <a:rPr dirty="0" sz="1800" spc="-10">
                <a:latin typeface="Calibri"/>
                <a:cs typeface="Calibri"/>
              </a:rPr>
              <a:t>(i,j).</a:t>
            </a:r>
            <a:endParaRPr sz="1800">
              <a:latin typeface="Calibri"/>
              <a:cs typeface="Calibri"/>
            </a:endParaRPr>
          </a:p>
          <a:p>
            <a:pPr marL="1056640">
              <a:lnSpc>
                <a:spcPct val="100000"/>
              </a:lnSpc>
              <a:spcBef>
                <a:spcPts val="915"/>
              </a:spcBef>
            </a:pPr>
            <a:r>
              <a:rPr dirty="0" sz="1850" spc="80" i="1">
                <a:latin typeface="Times New Roman"/>
                <a:cs typeface="Times New Roman"/>
              </a:rPr>
              <a:t>B</a:t>
            </a:r>
            <a:r>
              <a:rPr dirty="0" sz="1850" spc="25">
                <a:latin typeface="Times New Roman"/>
                <a:cs typeface="Times New Roman"/>
              </a:rPr>
              <a:t>(</a:t>
            </a:r>
            <a:r>
              <a:rPr dirty="0" sz="1850" spc="60" i="1">
                <a:latin typeface="Times New Roman"/>
                <a:cs typeface="Times New Roman"/>
              </a:rPr>
              <a:t>i</a:t>
            </a:r>
            <a:r>
              <a:rPr dirty="0" sz="1850" spc="20">
                <a:latin typeface="Times New Roman"/>
                <a:cs typeface="Times New Roman"/>
              </a:rPr>
              <a:t>,</a:t>
            </a:r>
            <a:r>
              <a:rPr dirty="0" sz="1850" spc="110">
                <a:latin typeface="Times New Roman"/>
                <a:cs typeface="Times New Roman"/>
              </a:rPr>
              <a:t> </a:t>
            </a:r>
            <a:r>
              <a:rPr dirty="0" sz="1850" spc="105" i="1">
                <a:latin typeface="Times New Roman"/>
                <a:cs typeface="Times New Roman"/>
              </a:rPr>
              <a:t>j</a:t>
            </a:r>
            <a:r>
              <a:rPr dirty="0" sz="1850" spc="30">
                <a:latin typeface="Times New Roman"/>
                <a:cs typeface="Times New Roman"/>
              </a:rPr>
              <a:t>)</a:t>
            </a:r>
            <a:r>
              <a:rPr dirty="0" sz="1850" spc="-20">
                <a:latin typeface="Times New Roman"/>
                <a:cs typeface="Times New Roman"/>
              </a:rPr>
              <a:t> </a:t>
            </a:r>
            <a:r>
              <a:rPr dirty="0" sz="1850" spc="50">
                <a:latin typeface="Symbol"/>
                <a:cs typeface="Symbol"/>
              </a:rPr>
              <a:t></a:t>
            </a:r>
            <a:r>
              <a:rPr dirty="0" sz="1850">
                <a:latin typeface="Times New Roman"/>
                <a:cs typeface="Times New Roman"/>
              </a:rPr>
              <a:t> </a:t>
            </a:r>
            <a:r>
              <a:rPr dirty="0" sz="1850" spc="-220">
                <a:latin typeface="Times New Roman"/>
                <a:cs typeface="Times New Roman"/>
              </a:rPr>
              <a:t> </a:t>
            </a:r>
            <a:r>
              <a:rPr dirty="0" baseline="-8928" sz="4200" spc="120">
                <a:latin typeface="Symbol"/>
                <a:cs typeface="Symbol"/>
              </a:rPr>
              <a:t></a:t>
            </a:r>
            <a:r>
              <a:rPr dirty="0" baseline="-8928" sz="4200" spc="-465">
                <a:latin typeface="Times New Roman"/>
                <a:cs typeface="Times New Roman"/>
              </a:rPr>
              <a:t> </a:t>
            </a:r>
            <a:r>
              <a:rPr dirty="0" baseline="-8928" sz="4200" spc="120">
                <a:latin typeface="Symbol"/>
                <a:cs typeface="Symbol"/>
              </a:rPr>
              <a:t></a:t>
            </a:r>
            <a:r>
              <a:rPr dirty="0" baseline="-8928" sz="4200" spc="-585">
                <a:latin typeface="Times New Roman"/>
                <a:cs typeface="Times New Roman"/>
              </a:rPr>
              <a:t> </a:t>
            </a:r>
            <a:r>
              <a:rPr dirty="0" sz="1850" spc="-35" i="1">
                <a:latin typeface="Times New Roman"/>
                <a:cs typeface="Times New Roman"/>
              </a:rPr>
              <a:t>A</a:t>
            </a:r>
            <a:r>
              <a:rPr dirty="0" sz="1850" spc="25">
                <a:latin typeface="Times New Roman"/>
                <a:cs typeface="Times New Roman"/>
              </a:rPr>
              <a:t>(</a:t>
            </a:r>
            <a:r>
              <a:rPr dirty="0" sz="1850" spc="25" i="1">
                <a:latin typeface="Times New Roman"/>
                <a:cs typeface="Times New Roman"/>
              </a:rPr>
              <a:t>i</a:t>
            </a:r>
            <a:r>
              <a:rPr dirty="0" sz="1850" spc="-60" i="1">
                <a:latin typeface="Times New Roman"/>
                <a:cs typeface="Times New Roman"/>
              </a:rPr>
              <a:t> </a:t>
            </a:r>
            <a:r>
              <a:rPr dirty="0" sz="1850" spc="50">
                <a:latin typeface="Symbol"/>
                <a:cs typeface="Symbol"/>
              </a:rPr>
              <a:t></a:t>
            </a:r>
            <a:r>
              <a:rPr dirty="0" sz="1850" spc="-135">
                <a:latin typeface="Times New Roman"/>
                <a:cs typeface="Times New Roman"/>
              </a:rPr>
              <a:t> </a:t>
            </a:r>
            <a:r>
              <a:rPr dirty="0" sz="1850" spc="75" i="1">
                <a:latin typeface="Times New Roman"/>
                <a:cs typeface="Times New Roman"/>
              </a:rPr>
              <a:t>a</a:t>
            </a:r>
            <a:r>
              <a:rPr dirty="0" sz="1850" spc="20">
                <a:latin typeface="Times New Roman"/>
                <a:cs typeface="Times New Roman"/>
              </a:rPr>
              <a:t>,</a:t>
            </a:r>
            <a:r>
              <a:rPr dirty="0" sz="1850" spc="105">
                <a:latin typeface="Times New Roman"/>
                <a:cs typeface="Times New Roman"/>
              </a:rPr>
              <a:t> </a:t>
            </a:r>
            <a:r>
              <a:rPr dirty="0" sz="1850" spc="25" i="1">
                <a:latin typeface="Times New Roman"/>
                <a:cs typeface="Times New Roman"/>
              </a:rPr>
              <a:t>j</a:t>
            </a:r>
            <a:r>
              <a:rPr dirty="0" sz="1850" spc="-60" i="1">
                <a:latin typeface="Times New Roman"/>
                <a:cs typeface="Times New Roman"/>
              </a:rPr>
              <a:t> </a:t>
            </a:r>
            <a:r>
              <a:rPr dirty="0" sz="1850" spc="50">
                <a:latin typeface="Symbol"/>
                <a:cs typeface="Symbol"/>
              </a:rPr>
              <a:t></a:t>
            </a:r>
            <a:r>
              <a:rPr dirty="0" sz="1850" spc="-155">
                <a:latin typeface="Times New Roman"/>
                <a:cs typeface="Times New Roman"/>
              </a:rPr>
              <a:t> </a:t>
            </a:r>
            <a:r>
              <a:rPr dirty="0" sz="1850" spc="45" i="1">
                <a:latin typeface="Times New Roman"/>
                <a:cs typeface="Times New Roman"/>
              </a:rPr>
              <a:t>b</a:t>
            </a:r>
            <a:r>
              <a:rPr dirty="0" sz="1850" spc="125">
                <a:latin typeface="Times New Roman"/>
                <a:cs typeface="Times New Roman"/>
              </a:rPr>
              <a:t>)</a:t>
            </a:r>
            <a:r>
              <a:rPr dirty="0" sz="1850" spc="75" i="1">
                <a:latin typeface="Times New Roman"/>
                <a:cs typeface="Times New Roman"/>
              </a:rPr>
              <a:t>M</a:t>
            </a:r>
            <a:r>
              <a:rPr dirty="0" sz="1850" spc="-200" i="1">
                <a:latin typeface="Times New Roman"/>
                <a:cs typeface="Times New Roman"/>
              </a:rPr>
              <a:t> </a:t>
            </a:r>
            <a:r>
              <a:rPr dirty="0" sz="1850" spc="70">
                <a:latin typeface="Times New Roman"/>
                <a:cs typeface="Times New Roman"/>
              </a:rPr>
              <a:t>(</a:t>
            </a:r>
            <a:r>
              <a:rPr dirty="0" sz="1850" spc="75" i="1">
                <a:latin typeface="Times New Roman"/>
                <a:cs typeface="Times New Roman"/>
              </a:rPr>
              <a:t>a</a:t>
            </a:r>
            <a:r>
              <a:rPr dirty="0" sz="1850" spc="20">
                <a:latin typeface="Times New Roman"/>
                <a:cs typeface="Times New Roman"/>
              </a:rPr>
              <a:t>,</a:t>
            </a:r>
            <a:r>
              <a:rPr dirty="0" sz="1850" spc="-290">
                <a:latin typeface="Times New Roman"/>
                <a:cs typeface="Times New Roman"/>
              </a:rPr>
              <a:t> </a:t>
            </a:r>
            <a:r>
              <a:rPr dirty="0" sz="1850" spc="45" i="1">
                <a:latin typeface="Times New Roman"/>
                <a:cs typeface="Times New Roman"/>
              </a:rPr>
              <a:t>b</a:t>
            </a:r>
            <a:r>
              <a:rPr dirty="0" sz="1850" spc="3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  <a:p>
            <a:pPr marL="1911350">
              <a:lnSpc>
                <a:spcPct val="100000"/>
              </a:lnSpc>
              <a:spcBef>
                <a:spcPts val="185"/>
              </a:spcBef>
            </a:pPr>
            <a:r>
              <a:rPr dirty="0" sz="1050" spc="110" i="1">
                <a:latin typeface="Times New Roman"/>
                <a:cs typeface="Times New Roman"/>
              </a:rPr>
              <a:t>a</a:t>
            </a:r>
            <a:r>
              <a:rPr dirty="0" sz="1050" spc="85">
                <a:latin typeface="Symbol"/>
                <a:cs typeface="Symbol"/>
              </a:rPr>
              <a:t></a:t>
            </a:r>
            <a:r>
              <a:rPr dirty="0" sz="1050" spc="45">
                <a:latin typeface="Symbol"/>
                <a:cs typeface="Symbol"/>
              </a:rPr>
              <a:t></a:t>
            </a:r>
            <a:r>
              <a:rPr dirty="0" sz="1050" spc="-165">
                <a:latin typeface="Times New Roman"/>
                <a:cs typeface="Times New Roman"/>
              </a:rPr>
              <a:t> </a:t>
            </a:r>
            <a:r>
              <a:rPr dirty="0" sz="1050" spc="45" i="1">
                <a:latin typeface="Times New Roman"/>
                <a:cs typeface="Times New Roman"/>
              </a:rPr>
              <a:t>r</a:t>
            </a:r>
            <a:r>
              <a:rPr dirty="0" sz="1050" spc="70" i="1">
                <a:latin typeface="Times New Roman"/>
                <a:cs typeface="Times New Roman"/>
              </a:rPr>
              <a:t>b</a:t>
            </a:r>
            <a:r>
              <a:rPr dirty="0" sz="1050" spc="90">
                <a:latin typeface="Symbol"/>
                <a:cs typeface="Symbol"/>
              </a:rPr>
              <a:t></a:t>
            </a:r>
            <a:r>
              <a:rPr dirty="0" sz="1050" spc="135">
                <a:latin typeface="Symbol"/>
                <a:cs typeface="Symbol"/>
              </a:rPr>
              <a:t></a:t>
            </a:r>
            <a:r>
              <a:rPr dirty="0" sz="1050" spc="30" i="1">
                <a:latin typeface="Times New Roman"/>
                <a:cs typeface="Times New Roman"/>
              </a:rPr>
              <a:t>r</a:t>
            </a:r>
            <a:endParaRPr sz="1050">
              <a:latin typeface="Times New Roman"/>
              <a:cs typeface="Times New Roman"/>
            </a:endParaRPr>
          </a:p>
          <a:p>
            <a:pPr algn="just" marL="38100" marR="30480">
              <a:lnSpc>
                <a:spcPct val="100000"/>
              </a:lnSpc>
              <a:spcBef>
                <a:spcPts val="765"/>
              </a:spcBef>
            </a:pPr>
            <a:r>
              <a:rPr dirty="0" sz="1800" spc="-5">
                <a:latin typeface="Calibri"/>
                <a:cs typeface="Calibri"/>
              </a:rPr>
              <a:t>Whenever </a:t>
            </a:r>
            <a:r>
              <a:rPr dirty="0" sz="1800" spc="-10">
                <a:latin typeface="Calibri"/>
                <a:cs typeface="Calibri"/>
              </a:rPr>
              <a:t>you are performing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10">
                <a:latin typeface="Calibri"/>
                <a:cs typeface="Calibri"/>
              </a:rPr>
              <a:t>filtering operation </a:t>
            </a:r>
            <a:r>
              <a:rPr dirty="0" sz="1800" spc="-5">
                <a:latin typeface="Calibri"/>
                <a:cs typeface="Calibri"/>
              </a:rPr>
              <a:t>on image,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10">
                <a:latin typeface="Calibri"/>
                <a:cs typeface="Calibri"/>
              </a:rPr>
              <a:t>resultant </a:t>
            </a:r>
            <a:r>
              <a:rPr dirty="0" sz="1800" spc="-5">
                <a:latin typeface="Calibri"/>
                <a:cs typeface="Calibri"/>
              </a:rPr>
              <a:t>image is </a:t>
            </a:r>
            <a:r>
              <a:rPr dirty="0" sz="1800" spc="-10">
                <a:latin typeface="Calibri"/>
                <a:cs typeface="Calibri"/>
              </a:rPr>
              <a:t>obtained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by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10" b="1" i="1">
                <a:latin typeface="Calibri"/>
                <a:cs typeface="Calibri"/>
              </a:rPr>
              <a:t>convolving</a:t>
            </a:r>
            <a:r>
              <a:rPr dirty="0" sz="1800" spc="20" b="1" i="1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5">
                <a:latin typeface="Calibri"/>
                <a:cs typeface="Calibri"/>
              </a:rPr>
              <a:t>original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with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filter,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 </a:t>
            </a:r>
            <a:r>
              <a:rPr dirty="0" sz="1800" spc="-5">
                <a:latin typeface="Calibri"/>
                <a:cs typeface="Calibri"/>
              </a:rPr>
              <a:t>said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5">
                <a:latin typeface="Calibri"/>
                <a:cs typeface="Calibri"/>
              </a:rPr>
              <a:t> be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5" b="1" i="1">
                <a:latin typeface="Calibri"/>
                <a:cs typeface="Calibri"/>
              </a:rPr>
              <a:t>response</a:t>
            </a:r>
            <a:r>
              <a:rPr dirty="0" sz="1800" spc="20" b="1" i="1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35">
                <a:latin typeface="Calibri"/>
                <a:cs typeface="Calibri"/>
              </a:rPr>
              <a:t>filter.</a:t>
            </a:r>
            <a:endParaRPr sz="1800">
              <a:latin typeface="Calibri"/>
              <a:cs typeface="Calibri"/>
            </a:endParaRPr>
          </a:p>
          <a:p>
            <a:pPr algn="just" marL="38100" marR="142875">
              <a:lnSpc>
                <a:spcPct val="100000"/>
              </a:lnSpc>
            </a:pPr>
            <a:r>
              <a:rPr dirty="0" sz="1800" spc="-10">
                <a:latin typeface="Calibri"/>
                <a:cs typeface="Calibri"/>
              </a:rPr>
              <a:t>For </a:t>
            </a:r>
            <a:r>
              <a:rPr dirty="0" sz="1800" spc="-5">
                <a:latin typeface="Calibri"/>
                <a:cs typeface="Calibri"/>
              </a:rPr>
              <a:t>further </a:t>
            </a:r>
            <a:r>
              <a:rPr dirty="0" sz="1800" spc="-10">
                <a:latin typeface="Calibri"/>
                <a:cs typeface="Calibri"/>
              </a:rPr>
              <a:t>details, </a:t>
            </a:r>
            <a:r>
              <a:rPr dirty="0" sz="1800" spc="-20">
                <a:latin typeface="Calibri"/>
                <a:cs typeface="Calibri"/>
              </a:rPr>
              <a:t>refer </a:t>
            </a:r>
            <a:r>
              <a:rPr dirty="0" sz="1800" spc="-10">
                <a:latin typeface="Calibri"/>
                <a:cs typeface="Calibri"/>
              </a:rPr>
              <a:t>to </a:t>
            </a:r>
            <a:r>
              <a:rPr dirty="0" sz="1800" spc="-5">
                <a:latin typeface="Calibri"/>
                <a:cs typeface="Calibri"/>
              </a:rPr>
              <a:t>Section </a:t>
            </a:r>
            <a:r>
              <a:rPr dirty="0" sz="1800">
                <a:latin typeface="Calibri"/>
                <a:cs typeface="Calibri"/>
              </a:rPr>
              <a:t>3.4 </a:t>
            </a:r>
            <a:r>
              <a:rPr dirty="0" sz="1800" spc="-5">
                <a:latin typeface="Calibri"/>
                <a:cs typeface="Calibri"/>
              </a:rPr>
              <a:t>of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5">
                <a:latin typeface="Calibri"/>
                <a:cs typeface="Calibri"/>
              </a:rPr>
              <a:t>book on </a:t>
            </a:r>
            <a:r>
              <a:rPr dirty="0" sz="1800" spc="-10">
                <a:latin typeface="Calibri"/>
                <a:cs typeface="Calibri"/>
              </a:rPr>
              <a:t>Digital </a:t>
            </a:r>
            <a:r>
              <a:rPr dirty="0" sz="1800" spc="-5">
                <a:latin typeface="Calibri"/>
                <a:cs typeface="Calibri"/>
              </a:rPr>
              <a:t>Image </a:t>
            </a:r>
            <a:r>
              <a:rPr dirty="0" sz="1800" spc="-10">
                <a:latin typeface="Calibri"/>
                <a:cs typeface="Calibri"/>
              </a:rPr>
              <a:t>Processing </a:t>
            </a:r>
            <a:r>
              <a:rPr dirty="0" sz="1800" spc="-5">
                <a:latin typeface="Calibri"/>
                <a:cs typeface="Calibri"/>
              </a:rPr>
              <a:t>by Gonzalez,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or see</a:t>
            </a:r>
            <a:r>
              <a:rPr dirty="0" sz="1800">
                <a:latin typeface="Calibri"/>
                <a:cs typeface="Calibri"/>
              </a:rPr>
              <a:t> 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animation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at: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http://en.wikipedia.org/wiki/Convolution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77898" cy="4572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7244" y="4819650"/>
            <a:ext cx="7225665" cy="1184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065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http://www.gimpbible.com/files/edge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detection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difference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of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gaussians/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This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is</a:t>
            </a:r>
            <a:r>
              <a:rPr dirty="0" sz="1800">
                <a:latin typeface="Calibri"/>
                <a:cs typeface="Calibri"/>
              </a:rPr>
              <a:t> an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example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DoG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filter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gimp. In </a:t>
            </a:r>
            <a:r>
              <a:rPr dirty="0" sz="1800" spc="-40">
                <a:latin typeface="Calibri"/>
                <a:cs typeface="Calibri"/>
              </a:rPr>
              <a:t>SIFT,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however,</a:t>
            </a:r>
            <a:r>
              <a:rPr dirty="0" sz="1800">
                <a:latin typeface="Calibri"/>
                <a:cs typeface="Calibri"/>
              </a:rPr>
              <a:t> the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DoG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Calibri"/>
                <a:cs typeface="Calibri"/>
              </a:rPr>
              <a:t>computed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 </a:t>
            </a:r>
            <a:r>
              <a:rPr dirty="0" sz="1800" spc="-5">
                <a:latin typeface="Calibri"/>
                <a:cs typeface="Calibri"/>
              </a:rPr>
              <a:t>Gaussians</a:t>
            </a:r>
            <a:r>
              <a:rPr dirty="0" sz="1800" spc="-10">
                <a:latin typeface="Calibri"/>
                <a:cs typeface="Calibri"/>
              </a:rPr>
              <a:t> at</a:t>
            </a:r>
            <a:r>
              <a:rPr dirty="0" sz="1800" spc="-5">
                <a:latin typeface="Calibri"/>
                <a:cs typeface="Calibri"/>
              </a:rPr>
              <a:t> nearby scales.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390" y="496950"/>
            <a:ext cx="78765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Step</a:t>
            </a:r>
            <a:r>
              <a:rPr dirty="0" sz="4000" spc="-5"/>
              <a:t> 1:</a:t>
            </a:r>
            <a:r>
              <a:rPr dirty="0" sz="4000" spc="-25"/>
              <a:t> Approximate</a:t>
            </a:r>
            <a:r>
              <a:rPr dirty="0" sz="4000" spc="-5"/>
              <a:t> </a:t>
            </a:r>
            <a:r>
              <a:rPr dirty="0" sz="4000" spc="-30"/>
              <a:t>keypoint</a:t>
            </a:r>
            <a:r>
              <a:rPr dirty="0" sz="4000" spc="-10"/>
              <a:t> </a:t>
            </a:r>
            <a:r>
              <a:rPr dirty="0" sz="4000" spc="-15"/>
              <a:t>location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7078" y="1730943"/>
            <a:ext cx="4962684" cy="36441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39751" y="1983671"/>
            <a:ext cx="2599690" cy="1929764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640"/>
              </a:spcBef>
            </a:pPr>
            <a:r>
              <a:rPr dirty="0" sz="2200" spc="90" i="1">
                <a:latin typeface="Times New Roman"/>
                <a:cs typeface="Times New Roman"/>
              </a:rPr>
              <a:t>D</a:t>
            </a:r>
            <a:r>
              <a:rPr dirty="0" sz="2200" spc="175">
                <a:latin typeface="Times New Roman"/>
                <a:cs typeface="Times New Roman"/>
              </a:rPr>
              <a:t>(</a:t>
            </a:r>
            <a:r>
              <a:rPr dirty="0" sz="2200" spc="35" i="1">
                <a:latin typeface="Times New Roman"/>
                <a:cs typeface="Times New Roman"/>
              </a:rPr>
              <a:t>x</a:t>
            </a:r>
            <a:r>
              <a:rPr dirty="0" sz="2200" spc="20">
                <a:latin typeface="Times New Roman"/>
                <a:cs typeface="Times New Roman"/>
              </a:rPr>
              <a:t>,</a:t>
            </a:r>
            <a:r>
              <a:rPr dirty="0" sz="2200" spc="-75">
                <a:latin typeface="Times New Roman"/>
                <a:cs typeface="Times New Roman"/>
              </a:rPr>
              <a:t> </a:t>
            </a:r>
            <a:r>
              <a:rPr dirty="0" sz="2200" spc="70" i="1">
                <a:latin typeface="Times New Roman"/>
                <a:cs typeface="Times New Roman"/>
              </a:rPr>
              <a:t>y</a:t>
            </a:r>
            <a:r>
              <a:rPr dirty="0" sz="2200" spc="120">
                <a:latin typeface="Times New Roman"/>
                <a:cs typeface="Times New Roman"/>
              </a:rPr>
              <a:t>,</a:t>
            </a:r>
            <a:r>
              <a:rPr dirty="0" sz="2350" spc="-40" i="1">
                <a:latin typeface="Symbol"/>
                <a:cs typeface="Symbol"/>
              </a:rPr>
              <a:t></a:t>
            </a:r>
            <a:r>
              <a:rPr dirty="0" sz="2350" spc="-265">
                <a:latin typeface="Times New Roman"/>
                <a:cs typeface="Times New Roman"/>
              </a:rPr>
              <a:t> </a:t>
            </a:r>
            <a:r>
              <a:rPr dirty="0" sz="2200" spc="30">
                <a:latin typeface="Times New Roman"/>
                <a:cs typeface="Times New Roman"/>
              </a:rPr>
              <a:t>)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Symbol"/>
                <a:cs typeface="Symbol"/>
              </a:rPr>
              <a:t></a:t>
            </a:r>
            <a:endParaRPr sz="2200">
              <a:latin typeface="Symbol"/>
              <a:cs typeface="Symbol"/>
            </a:endParaRPr>
          </a:p>
          <a:p>
            <a:pPr marL="28575">
              <a:lnSpc>
                <a:spcPct val="100000"/>
              </a:lnSpc>
              <a:spcBef>
                <a:spcPts val="545"/>
              </a:spcBef>
            </a:pPr>
            <a:r>
              <a:rPr dirty="0" sz="2200" spc="70" i="1">
                <a:latin typeface="Times New Roman"/>
                <a:cs typeface="Times New Roman"/>
              </a:rPr>
              <a:t>L</a:t>
            </a:r>
            <a:r>
              <a:rPr dirty="0" sz="2200" spc="170">
                <a:latin typeface="Times New Roman"/>
                <a:cs typeface="Times New Roman"/>
              </a:rPr>
              <a:t>(</a:t>
            </a:r>
            <a:r>
              <a:rPr dirty="0" sz="2200" spc="40" i="1">
                <a:latin typeface="Times New Roman"/>
                <a:cs typeface="Times New Roman"/>
              </a:rPr>
              <a:t>x</a:t>
            </a:r>
            <a:r>
              <a:rPr dirty="0" sz="2200" spc="20">
                <a:latin typeface="Times New Roman"/>
                <a:cs typeface="Times New Roman"/>
              </a:rPr>
              <a:t>,</a:t>
            </a:r>
            <a:r>
              <a:rPr dirty="0" sz="2200" spc="-80">
                <a:latin typeface="Times New Roman"/>
                <a:cs typeface="Times New Roman"/>
              </a:rPr>
              <a:t> </a:t>
            </a:r>
            <a:r>
              <a:rPr dirty="0" sz="2200" spc="75" i="1">
                <a:latin typeface="Times New Roman"/>
                <a:cs typeface="Times New Roman"/>
              </a:rPr>
              <a:t>y</a:t>
            </a:r>
            <a:r>
              <a:rPr dirty="0" sz="2200" spc="20">
                <a:latin typeface="Times New Roman"/>
                <a:cs typeface="Times New Roman"/>
              </a:rPr>
              <a:t>,</a:t>
            </a:r>
            <a:r>
              <a:rPr dirty="0" sz="2200" spc="-290">
                <a:latin typeface="Times New Roman"/>
                <a:cs typeface="Times New Roman"/>
              </a:rPr>
              <a:t> </a:t>
            </a:r>
            <a:r>
              <a:rPr dirty="0" sz="2200" spc="15" i="1">
                <a:latin typeface="Times New Roman"/>
                <a:cs typeface="Times New Roman"/>
              </a:rPr>
              <a:t>k</a:t>
            </a:r>
            <a:r>
              <a:rPr dirty="0" sz="2350" spc="-40" i="1">
                <a:latin typeface="Symbol"/>
                <a:cs typeface="Symbol"/>
              </a:rPr>
              <a:t></a:t>
            </a:r>
            <a:r>
              <a:rPr dirty="0" sz="2350" spc="-254">
                <a:latin typeface="Times New Roman"/>
                <a:cs typeface="Times New Roman"/>
              </a:rPr>
              <a:t> </a:t>
            </a:r>
            <a:r>
              <a:rPr dirty="0" sz="2200" spc="30">
                <a:latin typeface="Times New Roman"/>
                <a:cs typeface="Times New Roman"/>
              </a:rPr>
              <a:t>)</a:t>
            </a:r>
            <a:r>
              <a:rPr dirty="0" sz="2200" spc="-185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Symbol"/>
                <a:cs typeface="Symbol"/>
              </a:rPr>
              <a:t></a:t>
            </a:r>
            <a:r>
              <a:rPr dirty="0" sz="2200" spc="-145">
                <a:latin typeface="Times New Roman"/>
                <a:cs typeface="Times New Roman"/>
              </a:rPr>
              <a:t> </a:t>
            </a:r>
            <a:r>
              <a:rPr dirty="0" sz="2200" spc="80" i="1">
                <a:latin typeface="Times New Roman"/>
                <a:cs typeface="Times New Roman"/>
              </a:rPr>
              <a:t>L</a:t>
            </a:r>
            <a:r>
              <a:rPr dirty="0" sz="2200" spc="165">
                <a:latin typeface="Times New Roman"/>
                <a:cs typeface="Times New Roman"/>
              </a:rPr>
              <a:t>(</a:t>
            </a:r>
            <a:r>
              <a:rPr dirty="0" sz="2200" spc="45" i="1">
                <a:latin typeface="Times New Roman"/>
                <a:cs typeface="Times New Roman"/>
              </a:rPr>
              <a:t>x</a:t>
            </a:r>
            <a:r>
              <a:rPr dirty="0" sz="2200" spc="20">
                <a:latin typeface="Times New Roman"/>
                <a:cs typeface="Times New Roman"/>
              </a:rPr>
              <a:t>,</a:t>
            </a:r>
            <a:r>
              <a:rPr dirty="0" sz="2200" spc="-85">
                <a:latin typeface="Times New Roman"/>
                <a:cs typeface="Times New Roman"/>
              </a:rPr>
              <a:t> </a:t>
            </a:r>
            <a:r>
              <a:rPr dirty="0" sz="2200" spc="85" i="1">
                <a:latin typeface="Times New Roman"/>
                <a:cs typeface="Times New Roman"/>
              </a:rPr>
              <a:t>y</a:t>
            </a:r>
            <a:r>
              <a:rPr dirty="0" sz="2200" spc="120">
                <a:latin typeface="Times New Roman"/>
                <a:cs typeface="Times New Roman"/>
              </a:rPr>
              <a:t>,</a:t>
            </a:r>
            <a:r>
              <a:rPr dirty="0" sz="2350" spc="-40" i="1">
                <a:latin typeface="Symbol"/>
                <a:cs typeface="Symbol"/>
              </a:rPr>
              <a:t></a:t>
            </a:r>
            <a:r>
              <a:rPr dirty="0" sz="2350" spc="-270">
                <a:latin typeface="Times New Roman"/>
                <a:cs typeface="Times New Roman"/>
              </a:rPr>
              <a:t> </a:t>
            </a:r>
            <a:r>
              <a:rPr dirty="0" sz="2200" spc="30">
                <a:latin typeface="Times New Roman"/>
                <a:cs typeface="Times New Roman"/>
              </a:rPr>
              <a:t>)</a:t>
            </a:r>
            <a:endParaRPr sz="220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  <a:spcBef>
                <a:spcPts val="1714"/>
              </a:spcBef>
            </a:pPr>
            <a:r>
              <a:rPr dirty="0" sz="2350" spc="60" i="1">
                <a:latin typeface="Times New Roman"/>
                <a:cs typeface="Times New Roman"/>
              </a:rPr>
              <a:t>L</a:t>
            </a:r>
            <a:r>
              <a:rPr dirty="0" sz="2350" spc="170">
                <a:latin typeface="Times New Roman"/>
                <a:cs typeface="Times New Roman"/>
              </a:rPr>
              <a:t>(</a:t>
            </a:r>
            <a:r>
              <a:rPr dirty="0" sz="2350" spc="30" i="1">
                <a:latin typeface="Times New Roman"/>
                <a:cs typeface="Times New Roman"/>
              </a:rPr>
              <a:t>x</a:t>
            </a:r>
            <a:r>
              <a:rPr dirty="0" sz="2350" spc="15">
                <a:latin typeface="Times New Roman"/>
                <a:cs typeface="Times New Roman"/>
              </a:rPr>
              <a:t>,</a:t>
            </a:r>
            <a:r>
              <a:rPr dirty="0" sz="2350" spc="-90">
                <a:latin typeface="Times New Roman"/>
                <a:cs typeface="Times New Roman"/>
              </a:rPr>
              <a:t> </a:t>
            </a:r>
            <a:r>
              <a:rPr dirty="0" sz="2350" spc="70" i="1">
                <a:latin typeface="Times New Roman"/>
                <a:cs typeface="Times New Roman"/>
              </a:rPr>
              <a:t>y</a:t>
            </a:r>
            <a:r>
              <a:rPr dirty="0" sz="2350" spc="114">
                <a:latin typeface="Times New Roman"/>
                <a:cs typeface="Times New Roman"/>
              </a:rPr>
              <a:t>,</a:t>
            </a:r>
            <a:r>
              <a:rPr dirty="0" sz="2500" spc="-55" i="1">
                <a:latin typeface="Symbol"/>
                <a:cs typeface="Symbol"/>
              </a:rPr>
              <a:t></a:t>
            </a:r>
            <a:r>
              <a:rPr dirty="0" sz="2500" spc="-270">
                <a:latin typeface="Times New Roman"/>
                <a:cs typeface="Times New Roman"/>
              </a:rPr>
              <a:t> </a:t>
            </a:r>
            <a:r>
              <a:rPr dirty="0" sz="2350" spc="20">
                <a:latin typeface="Times New Roman"/>
                <a:cs typeface="Times New Roman"/>
              </a:rPr>
              <a:t>)</a:t>
            </a:r>
            <a:r>
              <a:rPr dirty="0" sz="2350" spc="-55">
                <a:latin typeface="Times New Roman"/>
                <a:cs typeface="Times New Roman"/>
              </a:rPr>
              <a:t> </a:t>
            </a:r>
            <a:r>
              <a:rPr dirty="0" sz="2350" spc="30">
                <a:latin typeface="Symbol"/>
                <a:cs typeface="Symbol"/>
              </a:rPr>
              <a:t></a:t>
            </a:r>
            <a:endParaRPr sz="23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350" spc="110" i="1">
                <a:latin typeface="Times New Roman"/>
                <a:cs typeface="Times New Roman"/>
              </a:rPr>
              <a:t>G</a:t>
            </a:r>
            <a:r>
              <a:rPr dirty="0" sz="2350" spc="175">
                <a:latin typeface="Times New Roman"/>
                <a:cs typeface="Times New Roman"/>
              </a:rPr>
              <a:t>(</a:t>
            </a:r>
            <a:r>
              <a:rPr dirty="0" sz="2350" spc="25" i="1">
                <a:latin typeface="Times New Roman"/>
                <a:cs typeface="Times New Roman"/>
              </a:rPr>
              <a:t>x</a:t>
            </a:r>
            <a:r>
              <a:rPr dirty="0" sz="2350" spc="15">
                <a:latin typeface="Times New Roman"/>
                <a:cs typeface="Times New Roman"/>
              </a:rPr>
              <a:t>,</a:t>
            </a:r>
            <a:r>
              <a:rPr dirty="0" sz="2350" spc="-85">
                <a:latin typeface="Times New Roman"/>
                <a:cs typeface="Times New Roman"/>
              </a:rPr>
              <a:t> </a:t>
            </a:r>
            <a:r>
              <a:rPr dirty="0" sz="2350" spc="65" i="1">
                <a:latin typeface="Times New Roman"/>
                <a:cs typeface="Times New Roman"/>
              </a:rPr>
              <a:t>y</a:t>
            </a:r>
            <a:r>
              <a:rPr dirty="0" sz="2350" spc="120">
                <a:latin typeface="Times New Roman"/>
                <a:cs typeface="Times New Roman"/>
              </a:rPr>
              <a:t>,</a:t>
            </a:r>
            <a:r>
              <a:rPr dirty="0" sz="2500" spc="-55" i="1">
                <a:latin typeface="Symbol"/>
                <a:cs typeface="Symbol"/>
              </a:rPr>
              <a:t></a:t>
            </a:r>
            <a:r>
              <a:rPr dirty="0" sz="2500" spc="-275">
                <a:latin typeface="Times New Roman"/>
                <a:cs typeface="Times New Roman"/>
              </a:rPr>
              <a:t> </a:t>
            </a:r>
            <a:r>
              <a:rPr dirty="0" sz="2350" spc="245">
                <a:latin typeface="Times New Roman"/>
                <a:cs typeface="Times New Roman"/>
              </a:rPr>
              <a:t>)</a:t>
            </a:r>
            <a:r>
              <a:rPr dirty="0" sz="2350" spc="30">
                <a:latin typeface="Times New Roman"/>
                <a:cs typeface="Times New Roman"/>
              </a:rPr>
              <a:t>*</a:t>
            </a:r>
            <a:r>
              <a:rPr dirty="0" sz="2350" spc="-275">
                <a:latin typeface="Times New Roman"/>
                <a:cs typeface="Times New Roman"/>
              </a:rPr>
              <a:t> </a:t>
            </a:r>
            <a:r>
              <a:rPr dirty="0" sz="2350" spc="20" i="1">
                <a:latin typeface="Times New Roman"/>
                <a:cs typeface="Times New Roman"/>
              </a:rPr>
              <a:t>I</a:t>
            </a:r>
            <a:r>
              <a:rPr dirty="0" sz="2350" spc="-325" i="1">
                <a:latin typeface="Times New Roman"/>
                <a:cs typeface="Times New Roman"/>
              </a:rPr>
              <a:t> </a:t>
            </a:r>
            <a:r>
              <a:rPr dirty="0" sz="2350" spc="180">
                <a:latin typeface="Times New Roman"/>
                <a:cs typeface="Times New Roman"/>
              </a:rPr>
              <a:t>(</a:t>
            </a:r>
            <a:r>
              <a:rPr dirty="0" sz="2350" spc="20" i="1">
                <a:latin typeface="Times New Roman"/>
                <a:cs typeface="Times New Roman"/>
              </a:rPr>
              <a:t>x</a:t>
            </a:r>
            <a:r>
              <a:rPr dirty="0" sz="2350" spc="15">
                <a:latin typeface="Times New Roman"/>
                <a:cs typeface="Times New Roman"/>
              </a:rPr>
              <a:t>,</a:t>
            </a:r>
            <a:r>
              <a:rPr dirty="0" sz="2350" spc="-80">
                <a:latin typeface="Times New Roman"/>
                <a:cs typeface="Times New Roman"/>
              </a:rPr>
              <a:t> </a:t>
            </a:r>
            <a:r>
              <a:rPr dirty="0" sz="2350" spc="95" i="1">
                <a:latin typeface="Times New Roman"/>
                <a:cs typeface="Times New Roman"/>
              </a:rPr>
              <a:t>y</a:t>
            </a:r>
            <a:r>
              <a:rPr dirty="0" sz="2350" spc="2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39" y="5469128"/>
            <a:ext cx="891794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Octave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5">
                <a:latin typeface="Calibri"/>
                <a:cs typeface="Calibri"/>
              </a:rPr>
              <a:t> doubling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σ</a:t>
            </a:r>
            <a:r>
              <a:rPr dirty="0" baseline="-20833" sz="1800">
                <a:latin typeface="Calibri"/>
                <a:cs typeface="Calibri"/>
              </a:rPr>
              <a:t>0</a:t>
            </a:r>
            <a:r>
              <a:rPr dirty="0" sz="1800">
                <a:latin typeface="Calibri"/>
                <a:cs typeface="Calibri"/>
              </a:rPr>
              <a:t>.</a:t>
            </a:r>
            <a:r>
              <a:rPr dirty="0" sz="1800" spc="-5">
                <a:latin typeface="Calibri"/>
                <a:cs typeface="Calibri"/>
              </a:rPr>
              <a:t> Within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octave,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5">
                <a:latin typeface="Calibri"/>
                <a:cs typeface="Calibri"/>
              </a:rPr>
              <a:t>adjacent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scales </a:t>
            </a:r>
            <a:r>
              <a:rPr dirty="0" sz="1800" spc="-15">
                <a:latin typeface="Calibri"/>
                <a:cs typeface="Calibri"/>
              </a:rPr>
              <a:t>differ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by</a:t>
            </a:r>
            <a:r>
              <a:rPr dirty="0" sz="1800">
                <a:latin typeface="Calibri"/>
                <a:cs typeface="Calibri"/>
              </a:rPr>
              <a:t> a </a:t>
            </a:r>
            <a:r>
              <a:rPr dirty="0" sz="1800" spc="-15">
                <a:latin typeface="Calibri"/>
                <a:cs typeface="Calibri"/>
              </a:rPr>
              <a:t>constant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factor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k</a:t>
            </a:r>
            <a:r>
              <a:rPr dirty="0" sz="1800" spc="-5">
                <a:latin typeface="Calibri"/>
                <a:cs typeface="Calibri"/>
              </a:rPr>
              <a:t>. </a:t>
            </a:r>
            <a:r>
              <a:rPr dirty="0" sz="1800">
                <a:latin typeface="Calibri"/>
                <a:cs typeface="Calibri"/>
              </a:rPr>
              <a:t>If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octave</a:t>
            </a:r>
            <a:r>
              <a:rPr dirty="0" sz="1800" spc="-10">
                <a:latin typeface="Calibri"/>
                <a:cs typeface="Calibri"/>
              </a:rPr>
              <a:t> contains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s</a:t>
            </a:r>
            <a:r>
              <a:rPr dirty="0" sz="1800" spc="-5">
                <a:latin typeface="Calibri"/>
                <a:cs typeface="Calibri"/>
              </a:rPr>
              <a:t>+1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images,</a:t>
            </a:r>
            <a:r>
              <a:rPr dirty="0" sz="1800">
                <a:latin typeface="Calibri"/>
                <a:cs typeface="Calibri"/>
              </a:rPr>
              <a:t> then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k</a:t>
            </a:r>
            <a:r>
              <a:rPr dirty="0" sz="1800" spc="-5" i="1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2</a:t>
            </a:r>
            <a:r>
              <a:rPr dirty="0" baseline="25462" sz="1800" spc="-15">
                <a:latin typeface="Calibri"/>
                <a:cs typeface="Calibri"/>
              </a:rPr>
              <a:t>(1/s)</a:t>
            </a:r>
            <a:r>
              <a:rPr dirty="0" sz="1800" spc="-10">
                <a:latin typeface="Calibri"/>
                <a:cs typeface="Calibri"/>
              </a:rPr>
              <a:t>.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first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has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scale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σ</a:t>
            </a:r>
            <a:r>
              <a:rPr dirty="0" baseline="-20833" sz="1800">
                <a:latin typeface="Calibri"/>
                <a:cs typeface="Calibri"/>
              </a:rPr>
              <a:t>0</a:t>
            </a:r>
            <a:r>
              <a:rPr dirty="0" sz="1800">
                <a:latin typeface="Calibri"/>
                <a:cs typeface="Calibri"/>
              </a:rPr>
              <a:t>,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second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has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scale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kσ</a:t>
            </a:r>
            <a:r>
              <a:rPr dirty="0" baseline="-20833" sz="1800">
                <a:latin typeface="Calibri"/>
                <a:cs typeface="Calibri"/>
              </a:rPr>
              <a:t>0</a:t>
            </a:r>
            <a:r>
              <a:rPr dirty="0" sz="1800">
                <a:latin typeface="Calibri"/>
                <a:cs typeface="Calibri"/>
              </a:rPr>
              <a:t>,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third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has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scale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</a:t>
            </a:r>
            <a:r>
              <a:rPr dirty="0" baseline="25462" sz="1800">
                <a:latin typeface="Calibri"/>
                <a:cs typeface="Calibri"/>
              </a:rPr>
              <a:t>2</a:t>
            </a:r>
            <a:r>
              <a:rPr dirty="0" sz="1800">
                <a:latin typeface="Calibri"/>
                <a:cs typeface="Calibri"/>
              </a:rPr>
              <a:t>σ</a:t>
            </a:r>
            <a:r>
              <a:rPr dirty="0" baseline="-20833" sz="1800">
                <a:latin typeface="Calibri"/>
                <a:cs typeface="Calibri"/>
              </a:rPr>
              <a:t>0</a:t>
            </a:r>
            <a:r>
              <a:rPr dirty="0" sz="1800">
                <a:latin typeface="Calibri"/>
                <a:cs typeface="Calibri"/>
              </a:rPr>
              <a:t>, and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last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has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scale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k</a:t>
            </a:r>
            <a:r>
              <a:rPr dirty="0" baseline="25462" sz="1800" spc="-7">
                <a:latin typeface="Calibri"/>
                <a:cs typeface="Calibri"/>
              </a:rPr>
              <a:t>s</a:t>
            </a:r>
            <a:r>
              <a:rPr dirty="0" sz="1800" spc="-5">
                <a:latin typeface="Calibri"/>
                <a:cs typeface="Calibri"/>
              </a:rPr>
              <a:t>σ</a:t>
            </a:r>
            <a:r>
              <a:rPr dirty="0" baseline="-20833" sz="1800" spc="-7">
                <a:latin typeface="Calibri"/>
                <a:cs typeface="Calibri"/>
              </a:rPr>
              <a:t>0</a:t>
            </a:r>
            <a:r>
              <a:rPr dirty="0" sz="1800" spc="-5">
                <a:latin typeface="Calibri"/>
                <a:cs typeface="Calibri"/>
              </a:rPr>
              <a:t>. Such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5">
                <a:latin typeface="Calibri"/>
                <a:cs typeface="Calibri"/>
              </a:rPr>
              <a:t>sequence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convolved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with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Gaussians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 increasing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σ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constitute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5">
                <a:latin typeface="Calibri"/>
                <a:cs typeface="Calibri"/>
              </a:rPr>
              <a:t> so-called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u="sng" sz="180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scale</a:t>
            </a:r>
            <a:r>
              <a:rPr dirty="0" u="sng" sz="18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8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space</a:t>
            </a:r>
            <a:r>
              <a:rPr dirty="0" sz="180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39" y="2123313"/>
            <a:ext cx="8591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Down- </a:t>
            </a:r>
            <a:r>
              <a:rPr dirty="0" sz="1800" spc="-5">
                <a:latin typeface="Calibri"/>
                <a:cs typeface="Calibri"/>
              </a:rPr>
              <a:t> s</a:t>
            </a:r>
            <a:r>
              <a:rPr dirty="0" sz="1800">
                <a:latin typeface="Calibri"/>
                <a:cs typeface="Calibri"/>
              </a:rPr>
              <a:t>ampl</a:t>
            </a:r>
            <a:r>
              <a:rPr dirty="0" sz="1800" spc="-10">
                <a:latin typeface="Calibri"/>
                <a:cs typeface="Calibri"/>
              </a:rPr>
              <a:t>i</a:t>
            </a:r>
            <a:r>
              <a:rPr dirty="0" sz="1800" spc="-5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724150" cy="1952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0"/>
            <a:ext cx="2724150" cy="19526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0" y="0"/>
            <a:ext cx="2724150" cy="195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895600"/>
            <a:ext cx="2724150" cy="19526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9400" y="2895600"/>
            <a:ext cx="2724150" cy="19526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15000" y="2895600"/>
            <a:ext cx="2724150" cy="19526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739" y="2075815"/>
            <a:ext cx="83439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/>
              <a:t>Scale</a:t>
            </a:r>
            <a:r>
              <a:rPr dirty="0" sz="1800" spc="-50"/>
              <a:t> </a:t>
            </a:r>
            <a:r>
              <a:rPr dirty="0" sz="1800"/>
              <a:t>=</a:t>
            </a:r>
            <a:r>
              <a:rPr dirty="0" sz="1800" spc="-45"/>
              <a:t> </a:t>
            </a:r>
            <a:r>
              <a:rPr dirty="0" sz="1800"/>
              <a:t>0</a:t>
            </a:r>
            <a:endParaRPr sz="1800"/>
          </a:p>
        </p:txBody>
      </p:sp>
      <p:sp>
        <p:nvSpPr>
          <p:cNvPr id="9" name="object 9"/>
          <p:cNvSpPr txBox="1"/>
          <p:nvPr/>
        </p:nvSpPr>
        <p:spPr>
          <a:xfrm>
            <a:off x="2898775" y="2152015"/>
            <a:ext cx="834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Scale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4628" y="2152015"/>
            <a:ext cx="834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Scale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9" y="4972050"/>
            <a:ext cx="3855085" cy="986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2100" algn="l"/>
              </a:tabLst>
            </a:pPr>
            <a:r>
              <a:rPr dirty="0" sz="1800" spc="-5">
                <a:latin typeface="Calibri"/>
                <a:cs typeface="Calibri"/>
              </a:rPr>
              <a:t>Scale </a:t>
            </a:r>
            <a:r>
              <a:rPr dirty="0" sz="1800">
                <a:latin typeface="Calibri"/>
                <a:cs typeface="Calibri"/>
              </a:rPr>
              <a:t>= 16	</a:t>
            </a:r>
            <a:r>
              <a:rPr dirty="0" sz="1800" spc="-5">
                <a:latin typeface="Calibri"/>
                <a:cs typeface="Calibri"/>
              </a:rPr>
              <a:t>Scale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64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http://en.wikipedia.org/wiki/Scale_space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94628" y="4972050"/>
            <a:ext cx="1066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Scale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256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390" y="496950"/>
            <a:ext cx="78765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Step</a:t>
            </a:r>
            <a:r>
              <a:rPr dirty="0" sz="4000" spc="-5"/>
              <a:t> 1:</a:t>
            </a:r>
            <a:r>
              <a:rPr dirty="0" sz="4000" spc="-25"/>
              <a:t> Approximate</a:t>
            </a:r>
            <a:r>
              <a:rPr dirty="0" sz="4000" spc="-5"/>
              <a:t> </a:t>
            </a:r>
            <a:r>
              <a:rPr dirty="0" sz="4000" spc="-30"/>
              <a:t>keypoint</a:t>
            </a:r>
            <a:r>
              <a:rPr dirty="0" sz="4000" spc="-10"/>
              <a:t> </a:t>
            </a:r>
            <a:r>
              <a:rPr dirty="0" sz="4000" spc="-15"/>
              <a:t>location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899" y="1933259"/>
            <a:ext cx="7016956" cy="30429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940" y="5194503"/>
            <a:ext cx="621284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The </a:t>
            </a:r>
            <a:r>
              <a:rPr dirty="0" sz="1800" spc="-15">
                <a:latin typeface="Calibri"/>
                <a:cs typeface="Calibri"/>
              </a:rPr>
              <a:t>keypoints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maxima or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minima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“scale-space-pyramid”,</a:t>
            </a:r>
            <a:endParaRPr sz="1800">
              <a:latin typeface="Calibri"/>
              <a:cs typeface="Calibri"/>
            </a:endParaRPr>
          </a:p>
          <a:p>
            <a:pPr marL="12700" marR="154305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i.e.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10">
                <a:latin typeface="Calibri"/>
                <a:cs typeface="Calibri"/>
              </a:rPr>
              <a:t>stack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DoG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images.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Hereby,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you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get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both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10">
                <a:latin typeface="Calibri"/>
                <a:cs typeface="Calibri"/>
              </a:rPr>
              <a:t>location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well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5">
                <a:latin typeface="Calibri"/>
                <a:cs typeface="Calibri"/>
              </a:rPr>
              <a:t>scale of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10">
                <a:latin typeface="Calibri"/>
                <a:cs typeface="Calibri"/>
              </a:rPr>
              <a:t>keypoint.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5628" y="1618234"/>
            <a:ext cx="256413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Image </a:t>
            </a:r>
            <a:r>
              <a:rPr dirty="0" sz="1800" spc="-20">
                <a:latin typeface="Calibri"/>
                <a:cs typeface="Calibri"/>
              </a:rPr>
              <a:t>taken </a:t>
            </a:r>
            <a:r>
              <a:rPr dirty="0" sz="1800" spc="-10">
                <a:latin typeface="Calibri"/>
                <a:cs typeface="Calibri"/>
              </a:rPr>
              <a:t>from </a:t>
            </a:r>
            <a:r>
              <a:rPr dirty="0" sz="1800" spc="-20">
                <a:latin typeface="Calibri"/>
                <a:cs typeface="Calibri"/>
              </a:rPr>
              <a:t>D. </a:t>
            </a:r>
            <a:r>
              <a:rPr dirty="0" sz="1800" spc="-10">
                <a:latin typeface="Calibri"/>
                <a:cs typeface="Calibri"/>
              </a:rPr>
              <a:t>Lowe,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“Distinctive </a:t>
            </a:r>
            <a:r>
              <a:rPr dirty="0" sz="1800" spc="-5">
                <a:latin typeface="Calibri"/>
                <a:cs typeface="Calibri"/>
              </a:rPr>
              <a:t>Image </a:t>
            </a:r>
            <a:r>
              <a:rPr dirty="0" sz="1800" spc="-10">
                <a:latin typeface="Calibri"/>
                <a:cs typeface="Calibri"/>
              </a:rPr>
              <a:t>Features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Scale-Invariant</a:t>
            </a:r>
            <a:endParaRPr sz="18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-30">
                <a:latin typeface="Calibri"/>
                <a:cs typeface="Calibri"/>
              </a:rPr>
              <a:t>Points”,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IJCV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2004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1143000"/>
            <a:ext cx="4572000" cy="4572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3917" y="539622"/>
            <a:ext cx="267017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/>
              <a:t>Initial</a:t>
            </a:r>
            <a:r>
              <a:rPr dirty="0" sz="1800" spc="-20"/>
              <a:t> </a:t>
            </a:r>
            <a:r>
              <a:rPr dirty="0" sz="1800" spc="-10"/>
              <a:t>detection</a:t>
            </a:r>
            <a:r>
              <a:rPr dirty="0" sz="1800" spc="5"/>
              <a:t> </a:t>
            </a:r>
            <a:r>
              <a:rPr dirty="0" sz="1800" spc="-5"/>
              <a:t>of </a:t>
            </a:r>
            <a:r>
              <a:rPr dirty="0" sz="1800" spc="-10"/>
              <a:t>keypoints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694436" y="5886703"/>
            <a:ext cx="77317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http://upload.wikimedia.org/wikipedia/commons/4/44/Sift_keypoints_filtering.jpg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074" y="461594"/>
            <a:ext cx="759904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Step</a:t>
            </a:r>
            <a:r>
              <a:rPr dirty="0" spc="-20"/>
              <a:t> </a:t>
            </a:r>
            <a:r>
              <a:rPr dirty="0"/>
              <a:t>2: </a:t>
            </a:r>
            <a:r>
              <a:rPr dirty="0" spc="-20"/>
              <a:t>Refining</a:t>
            </a:r>
            <a:r>
              <a:rPr dirty="0" spc="-35"/>
              <a:t> </a:t>
            </a:r>
            <a:r>
              <a:rPr dirty="0" spc="-25"/>
              <a:t>keypoint </a:t>
            </a:r>
            <a:r>
              <a:rPr dirty="0" spc="-10"/>
              <a:t>location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607642"/>
            <a:ext cx="7632065" cy="2562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81000" marR="304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81635" algn="l"/>
              </a:tabLst>
            </a:pP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20">
                <a:latin typeface="Calibri"/>
                <a:cs typeface="Calibri"/>
              </a:rPr>
              <a:t>keypoint </a:t>
            </a:r>
            <a:r>
              <a:rPr dirty="0" sz="3200" spc="-10">
                <a:latin typeface="Calibri"/>
                <a:cs typeface="Calibri"/>
              </a:rPr>
              <a:t>location </a:t>
            </a:r>
            <a:r>
              <a:rPr dirty="0" sz="3200">
                <a:latin typeface="Calibri"/>
                <a:cs typeface="Calibri"/>
              </a:rPr>
              <a:t>and </a:t>
            </a:r>
            <a:r>
              <a:rPr dirty="0" sz="3200" spc="-5">
                <a:latin typeface="Calibri"/>
                <a:cs typeface="Calibri"/>
              </a:rPr>
              <a:t>scale </a:t>
            </a:r>
            <a:r>
              <a:rPr dirty="0" sz="3200">
                <a:latin typeface="Calibri"/>
                <a:cs typeface="Calibri"/>
              </a:rPr>
              <a:t>is </a:t>
            </a:r>
            <a:r>
              <a:rPr dirty="0" sz="3200" spc="-15">
                <a:latin typeface="Calibri"/>
                <a:cs typeface="Calibri"/>
              </a:rPr>
              <a:t>discrete </a:t>
            </a:r>
            <a:r>
              <a:rPr dirty="0" sz="3200">
                <a:latin typeface="Calibri"/>
                <a:cs typeface="Calibri"/>
              </a:rPr>
              <a:t>–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we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can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interpolate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for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greater</a:t>
            </a:r>
            <a:r>
              <a:rPr dirty="0" sz="3200" spc="-30">
                <a:latin typeface="Calibri"/>
                <a:cs typeface="Calibri"/>
              </a:rPr>
              <a:t> accuracy.</a:t>
            </a:r>
            <a:endParaRPr sz="3200">
              <a:latin typeface="Calibri"/>
              <a:cs typeface="Calibri"/>
            </a:endParaRPr>
          </a:p>
          <a:p>
            <a:pPr algn="just" marL="381000" marR="315595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1635" algn="l"/>
              </a:tabLst>
            </a:pPr>
            <a:r>
              <a:rPr dirty="0" sz="3200" spc="-15">
                <a:latin typeface="Calibri"/>
                <a:cs typeface="Calibri"/>
              </a:rPr>
              <a:t>For </a:t>
            </a:r>
            <a:r>
              <a:rPr dirty="0" sz="3200" spc="-5">
                <a:latin typeface="Calibri"/>
                <a:cs typeface="Calibri"/>
              </a:rPr>
              <a:t>this, </a:t>
            </a:r>
            <a:r>
              <a:rPr dirty="0" sz="3200" spc="-15">
                <a:latin typeface="Calibri"/>
                <a:cs typeface="Calibri"/>
              </a:rPr>
              <a:t>we express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DoG function </a:t>
            </a:r>
            <a:r>
              <a:rPr dirty="0" sz="3200">
                <a:latin typeface="Calibri"/>
                <a:cs typeface="Calibri"/>
              </a:rPr>
              <a:t>in a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small </a:t>
            </a:r>
            <a:r>
              <a:rPr dirty="0" sz="3200">
                <a:latin typeface="Calibri"/>
                <a:cs typeface="Calibri"/>
              </a:rPr>
              <a:t>3D </a:t>
            </a:r>
            <a:r>
              <a:rPr dirty="0" sz="3200" spc="-5">
                <a:latin typeface="Calibri"/>
                <a:cs typeface="Calibri"/>
              </a:rPr>
              <a:t>neighborhood </a:t>
            </a:r>
            <a:r>
              <a:rPr dirty="0" sz="3200" spc="-10">
                <a:latin typeface="Calibri"/>
                <a:cs typeface="Calibri"/>
              </a:rPr>
              <a:t>around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20">
                <a:latin typeface="Calibri"/>
                <a:cs typeface="Calibri"/>
              </a:rPr>
              <a:t>keypoint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(x</a:t>
            </a:r>
            <a:r>
              <a:rPr dirty="0" baseline="-21164" sz="3150">
                <a:latin typeface="Calibri"/>
                <a:cs typeface="Calibri"/>
              </a:rPr>
              <a:t>i</a:t>
            </a:r>
            <a:r>
              <a:rPr dirty="0" sz="3200">
                <a:latin typeface="Calibri"/>
                <a:cs typeface="Calibri"/>
              </a:rPr>
              <a:t>,y</a:t>
            </a:r>
            <a:r>
              <a:rPr dirty="0" baseline="-21164" sz="3150">
                <a:latin typeface="Calibri"/>
                <a:cs typeface="Calibri"/>
              </a:rPr>
              <a:t>i</a:t>
            </a:r>
            <a:r>
              <a:rPr dirty="0" sz="3200">
                <a:latin typeface="Calibri"/>
                <a:cs typeface="Calibri"/>
              </a:rPr>
              <a:t>,σ</a:t>
            </a:r>
            <a:r>
              <a:rPr dirty="0" baseline="-21164" sz="3150">
                <a:latin typeface="Calibri"/>
                <a:cs typeface="Calibri"/>
              </a:rPr>
              <a:t>i</a:t>
            </a:r>
            <a:r>
              <a:rPr dirty="0" sz="3200">
                <a:latin typeface="Calibri"/>
                <a:cs typeface="Calibri"/>
              </a:rPr>
              <a:t>)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by</a:t>
            </a:r>
            <a:r>
              <a:rPr dirty="0" sz="3200">
                <a:latin typeface="Calibri"/>
                <a:cs typeface="Calibri"/>
              </a:rPr>
              <a:t> a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second-order</a:t>
            </a:r>
            <a:r>
              <a:rPr dirty="0" sz="3200" spc="-25">
                <a:latin typeface="Calibri"/>
                <a:cs typeface="Calibri"/>
              </a:rPr>
              <a:t> Taylor-series: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15014" y="4687581"/>
            <a:ext cx="1174750" cy="0"/>
          </a:xfrm>
          <a:custGeom>
            <a:avLst/>
            <a:gdLst/>
            <a:ahLst/>
            <a:cxnLst/>
            <a:rect l="l" t="t" r="r" b="b"/>
            <a:pathLst>
              <a:path w="1174750" h="0">
                <a:moveTo>
                  <a:pt x="0" y="0"/>
                </a:moveTo>
                <a:lnTo>
                  <a:pt x="1174458" y="0"/>
                </a:lnTo>
              </a:path>
            </a:pathLst>
          </a:custGeom>
          <a:ln w="105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21565" y="4687581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 h="0">
                <a:moveTo>
                  <a:pt x="0" y="0"/>
                </a:moveTo>
                <a:lnTo>
                  <a:pt x="154814" y="0"/>
                </a:lnTo>
              </a:path>
            </a:pathLst>
          </a:custGeom>
          <a:ln w="105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12210" y="4687581"/>
            <a:ext cx="1283970" cy="0"/>
          </a:xfrm>
          <a:custGeom>
            <a:avLst/>
            <a:gdLst/>
            <a:ahLst/>
            <a:cxnLst/>
            <a:rect l="l" t="t" r="r" b="b"/>
            <a:pathLst>
              <a:path w="1283970" h="0">
                <a:moveTo>
                  <a:pt x="0" y="0"/>
                </a:moveTo>
                <a:lnTo>
                  <a:pt x="1283789" y="0"/>
                </a:lnTo>
              </a:path>
            </a:pathLst>
          </a:custGeom>
          <a:ln w="105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27720" y="5311987"/>
            <a:ext cx="96456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-5555" sz="3000" spc="15">
                <a:latin typeface="Symbol"/>
                <a:cs typeface="Symbol"/>
              </a:rPr>
              <a:t></a:t>
            </a:r>
            <a:r>
              <a:rPr dirty="0" baseline="-5555" sz="3000" spc="135">
                <a:latin typeface="Times New Roman"/>
                <a:cs typeface="Times New Roman"/>
              </a:rPr>
              <a:t> </a:t>
            </a:r>
            <a:r>
              <a:rPr dirty="0" sz="2000" spc="15" i="1">
                <a:latin typeface="Times New Roman"/>
                <a:cs typeface="Times New Roman"/>
              </a:rPr>
              <a:t>x</a:t>
            </a:r>
            <a:r>
              <a:rPr dirty="0" sz="2000" spc="-90" i="1">
                <a:latin typeface="Times New Roman"/>
                <a:cs typeface="Times New Roman"/>
              </a:rPr>
              <a:t> </a:t>
            </a:r>
            <a:r>
              <a:rPr dirty="0" sz="2000" spc="20">
                <a:latin typeface="Symbol"/>
                <a:cs typeface="Symbol"/>
              </a:rPr>
              <a:t>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x</a:t>
            </a:r>
            <a:r>
              <a:rPr dirty="0" baseline="-24154" sz="1725" spc="-7" i="1">
                <a:latin typeface="Times New Roman"/>
                <a:cs typeface="Times New Roman"/>
              </a:rPr>
              <a:t>i</a:t>
            </a:r>
            <a:r>
              <a:rPr dirty="0" baseline="-24154" sz="1725" spc="525" i="1">
                <a:latin typeface="Times New Roman"/>
                <a:cs typeface="Times New Roman"/>
              </a:rPr>
              <a:t> </a:t>
            </a:r>
            <a:r>
              <a:rPr dirty="0" baseline="-5555" sz="3000" spc="15">
                <a:latin typeface="Symbol"/>
                <a:cs typeface="Symbol"/>
              </a:rPr>
              <a:t></a:t>
            </a:r>
            <a:endParaRPr baseline="-5555" sz="30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3120" y="6149144"/>
            <a:ext cx="12509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10">
                <a:latin typeface="Symbol"/>
                <a:cs typeface="Symbol"/>
              </a:rPr>
              <a:t>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1581" y="6149144"/>
            <a:ext cx="21526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2415" sz="1725" spc="15" i="1">
                <a:latin typeface="Times New Roman"/>
                <a:cs typeface="Times New Roman"/>
              </a:rPr>
              <a:t>i</a:t>
            </a:r>
            <a:r>
              <a:rPr dirty="0" baseline="2415" sz="1725" spc="22" i="1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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120" y="5759879"/>
            <a:ext cx="91376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691515" algn="l"/>
              </a:tabLst>
            </a:pPr>
            <a:r>
              <a:rPr dirty="0" baseline="2777" sz="3000" spc="15">
                <a:latin typeface="Symbol"/>
                <a:cs typeface="Symbol"/>
              </a:rPr>
              <a:t></a:t>
            </a:r>
            <a:r>
              <a:rPr dirty="0" baseline="2777" sz="3000" spc="15">
                <a:latin typeface="Times New Roman"/>
                <a:cs typeface="Times New Roman"/>
              </a:rPr>
              <a:t>	</a:t>
            </a:r>
            <a:r>
              <a:rPr dirty="0" sz="1150" spc="10" i="1">
                <a:latin typeface="Times New Roman"/>
                <a:cs typeface="Times New Roman"/>
              </a:rPr>
              <a:t>i</a:t>
            </a:r>
            <a:r>
              <a:rPr dirty="0" sz="1150" spc="160" i="1">
                <a:latin typeface="Times New Roman"/>
                <a:cs typeface="Times New Roman"/>
              </a:rPr>
              <a:t> </a:t>
            </a:r>
            <a:r>
              <a:rPr dirty="0" baseline="2777" sz="3000" spc="15">
                <a:latin typeface="Symbol"/>
                <a:cs typeface="Symbol"/>
              </a:rPr>
              <a:t></a:t>
            </a:r>
            <a:endParaRPr baseline="2777" sz="30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597" y="5695970"/>
            <a:ext cx="138747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sz="2000" spc="20">
                <a:latin typeface="Symbol"/>
                <a:cs typeface="Symbol"/>
              </a:rPr>
              <a:t>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20">
                <a:latin typeface="Symbol"/>
                <a:cs typeface="Symbol"/>
              </a:rPr>
              <a:t>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baseline="43055" sz="3000" spc="15">
                <a:latin typeface="Symbol"/>
                <a:cs typeface="Symbol"/>
              </a:rPr>
              <a:t></a:t>
            </a:r>
            <a:r>
              <a:rPr dirty="0" baseline="43055" sz="3000" spc="120">
                <a:latin typeface="Times New Roman"/>
                <a:cs typeface="Times New Roman"/>
              </a:rPr>
              <a:t> </a:t>
            </a:r>
            <a:r>
              <a:rPr dirty="0" sz="2000" spc="15" i="1">
                <a:latin typeface="Times New Roman"/>
                <a:cs typeface="Times New Roman"/>
              </a:rPr>
              <a:t>y</a:t>
            </a:r>
            <a:r>
              <a:rPr dirty="0" sz="2000" spc="-60" i="1">
                <a:latin typeface="Times New Roman"/>
                <a:cs typeface="Times New Roman"/>
              </a:rPr>
              <a:t> </a:t>
            </a:r>
            <a:r>
              <a:rPr dirty="0" sz="2000" spc="20">
                <a:latin typeface="Symbol"/>
                <a:cs typeface="Symbol"/>
              </a:rPr>
              <a:t></a:t>
            </a:r>
            <a:r>
              <a:rPr dirty="0" sz="2000" spc="85">
                <a:latin typeface="Times New Roman"/>
                <a:cs typeface="Times New Roman"/>
              </a:rPr>
              <a:t> </a:t>
            </a:r>
            <a:r>
              <a:rPr dirty="0" sz="2000" spc="15" i="1">
                <a:latin typeface="Times New Roman"/>
                <a:cs typeface="Times New Roman"/>
              </a:rPr>
              <a:t>y</a:t>
            </a:r>
            <a:r>
              <a:rPr dirty="0" sz="2000" spc="335" i="1">
                <a:latin typeface="Times New Roman"/>
                <a:cs typeface="Times New Roman"/>
              </a:rPr>
              <a:t> </a:t>
            </a:r>
            <a:r>
              <a:rPr dirty="0" baseline="43055" sz="3000" spc="15">
                <a:latin typeface="Symbol"/>
                <a:cs typeface="Symbol"/>
              </a:rPr>
              <a:t></a:t>
            </a:r>
            <a:endParaRPr baseline="43055" sz="3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7720" y="6065815"/>
            <a:ext cx="964565" cy="349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20833" sz="3000" spc="135">
                <a:latin typeface="Symbol"/>
                <a:cs typeface="Symbol"/>
              </a:rPr>
              <a:t></a:t>
            </a:r>
            <a:r>
              <a:rPr dirty="0" sz="2100" spc="-40" i="1">
                <a:latin typeface="Symbol"/>
                <a:cs typeface="Symbol"/>
              </a:rPr>
              <a:t></a:t>
            </a:r>
            <a:r>
              <a:rPr dirty="0" sz="2100" spc="130">
                <a:latin typeface="Times New Roman"/>
                <a:cs typeface="Times New Roman"/>
              </a:rPr>
              <a:t> </a:t>
            </a:r>
            <a:r>
              <a:rPr dirty="0" sz="2000" spc="20">
                <a:latin typeface="Symbol"/>
                <a:cs typeface="Symbol"/>
              </a:rPr>
              <a:t></a:t>
            </a:r>
            <a:r>
              <a:rPr dirty="0" sz="2000" spc="-260">
                <a:latin typeface="Times New Roman"/>
                <a:cs typeface="Times New Roman"/>
              </a:rPr>
              <a:t> </a:t>
            </a:r>
            <a:r>
              <a:rPr dirty="0" sz="2100" spc="-40" i="1">
                <a:latin typeface="Symbol"/>
                <a:cs typeface="Symbol"/>
              </a:rPr>
              <a:t></a:t>
            </a:r>
            <a:r>
              <a:rPr dirty="0" sz="2100">
                <a:latin typeface="Times New Roman"/>
                <a:cs typeface="Times New Roman"/>
              </a:rPr>
              <a:t> </a:t>
            </a:r>
            <a:r>
              <a:rPr dirty="0" sz="2100" spc="-185">
                <a:latin typeface="Times New Roman"/>
                <a:cs typeface="Times New Roman"/>
              </a:rPr>
              <a:t> </a:t>
            </a:r>
            <a:r>
              <a:rPr dirty="0" baseline="20833" sz="3000" spc="15">
                <a:latin typeface="Symbol"/>
                <a:cs typeface="Symbol"/>
              </a:rPr>
              <a:t></a:t>
            </a:r>
            <a:endParaRPr baseline="20833" sz="30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12769" y="4578880"/>
            <a:ext cx="12509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10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12769" y="4479583"/>
            <a:ext cx="12509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10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12769" y="4744727"/>
            <a:ext cx="12509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10">
                <a:latin typeface="Symbol"/>
                <a:cs typeface="Symbol"/>
              </a:rPr>
              <a:t>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67117" y="4578880"/>
            <a:ext cx="12509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10">
                <a:latin typeface="Symbol"/>
                <a:cs typeface="Symbol"/>
              </a:rPr>
              <a:t>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81841" y="4482752"/>
            <a:ext cx="435609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sz="2000" spc="-185">
                <a:latin typeface="Symbol"/>
                <a:cs typeface="Symbol"/>
              </a:rPr>
              <a:t></a:t>
            </a:r>
            <a:r>
              <a:rPr dirty="0" baseline="43478" sz="1725" spc="30" i="1">
                <a:latin typeface="Times New Roman"/>
                <a:cs typeface="Times New Roman"/>
              </a:rPr>
              <a:t>T</a:t>
            </a:r>
            <a:r>
              <a:rPr dirty="0" baseline="43478" sz="1725" spc="82" i="1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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18727" y="4738389"/>
            <a:ext cx="11239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2000" spc="10">
                <a:latin typeface="Symbol"/>
                <a:cs typeface="Symbol"/>
              </a:rPr>
              <a:t>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82194" y="4486449"/>
            <a:ext cx="112395" cy="5848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2190"/>
              </a:lnSpc>
              <a:spcBef>
                <a:spcPts val="114"/>
              </a:spcBef>
            </a:pPr>
            <a:r>
              <a:rPr dirty="0" sz="2000" spc="10">
                <a:latin typeface="Symbol"/>
                <a:cs typeface="Symbol"/>
              </a:rPr>
              <a:t></a:t>
            </a:r>
            <a:endParaRPr sz="2000">
              <a:latin typeface="Symbol"/>
              <a:cs typeface="Symbol"/>
            </a:endParaRPr>
          </a:p>
          <a:p>
            <a:pPr>
              <a:lnSpc>
                <a:spcPts val="2190"/>
              </a:lnSpc>
            </a:pPr>
            <a:r>
              <a:rPr dirty="0" sz="2000" spc="10">
                <a:latin typeface="Symbol"/>
                <a:cs typeface="Symbol"/>
              </a:rPr>
              <a:t>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49188" y="4653300"/>
            <a:ext cx="691515" cy="2051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16230" algn="l"/>
                <a:tab pos="636270" algn="l"/>
              </a:tabLst>
            </a:pPr>
            <a:r>
              <a:rPr dirty="0" sz="1150" spc="10" i="1">
                <a:latin typeface="Times New Roman"/>
                <a:cs typeface="Times New Roman"/>
              </a:rPr>
              <a:t>i</a:t>
            </a:r>
            <a:r>
              <a:rPr dirty="0" sz="1150" spc="10" i="1">
                <a:latin typeface="Times New Roman"/>
                <a:cs typeface="Times New Roman"/>
              </a:rPr>
              <a:t>	</a:t>
            </a:r>
            <a:r>
              <a:rPr dirty="0" sz="1150" spc="10" i="1">
                <a:latin typeface="Times New Roman"/>
                <a:cs typeface="Times New Roman"/>
              </a:rPr>
              <a:t>i</a:t>
            </a:r>
            <a:r>
              <a:rPr dirty="0" sz="1150" spc="10" i="1">
                <a:latin typeface="Times New Roman"/>
                <a:cs typeface="Times New Roman"/>
              </a:rPr>
              <a:t>	</a:t>
            </a:r>
            <a:r>
              <a:rPr dirty="0" sz="1150" spc="10" i="1">
                <a:latin typeface="Times New Roman"/>
                <a:cs typeface="Times New Roman"/>
              </a:rPr>
              <a:t>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67455" y="4810147"/>
            <a:ext cx="55880" cy="1536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00" spc="10" i="1">
                <a:latin typeface="Times New Roman"/>
                <a:cs typeface="Times New Roman"/>
              </a:rPr>
              <a:t>i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84315" y="5026921"/>
            <a:ext cx="407034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250" spc="-40" i="1">
                <a:latin typeface="Symbol"/>
                <a:cs typeface="Symbol"/>
              </a:rPr>
              <a:t></a:t>
            </a:r>
            <a:r>
              <a:rPr dirty="0" sz="1250" spc="-100">
                <a:latin typeface="Times New Roman"/>
                <a:cs typeface="Times New Roman"/>
              </a:rPr>
              <a:t> </a:t>
            </a:r>
            <a:r>
              <a:rPr dirty="0" sz="1150" spc="-15">
                <a:latin typeface="Symbol"/>
                <a:cs typeface="Symbol"/>
              </a:rPr>
              <a:t></a:t>
            </a:r>
            <a:r>
              <a:rPr dirty="0" sz="1250" spc="55" i="1">
                <a:latin typeface="Symbol"/>
                <a:cs typeface="Symbol"/>
              </a:rPr>
              <a:t></a:t>
            </a:r>
            <a:r>
              <a:rPr dirty="0" baseline="-20833" sz="1200" spc="15" i="1">
                <a:latin typeface="Times New Roman"/>
                <a:cs typeface="Times New Roman"/>
              </a:rPr>
              <a:t>i</a:t>
            </a:r>
            <a:endParaRPr baseline="-20833"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06681" y="4482752"/>
            <a:ext cx="255904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15">
                <a:latin typeface="Symbol"/>
                <a:cs typeface="Symbol"/>
              </a:rPr>
              <a:t></a:t>
            </a:r>
            <a:r>
              <a:rPr dirty="0" sz="2000" spc="10">
                <a:latin typeface="Times New Roman"/>
                <a:cs typeface="Times New Roman"/>
              </a:rPr>
              <a:t>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09511" y="4882528"/>
            <a:ext cx="419734" cy="2051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150" spc="105" i="1">
                <a:latin typeface="Times New Roman"/>
                <a:cs typeface="Times New Roman"/>
              </a:rPr>
              <a:t>y</a:t>
            </a:r>
            <a:r>
              <a:rPr dirty="0" sz="1150" spc="20">
                <a:latin typeface="Symbol"/>
                <a:cs typeface="Symbol"/>
              </a:rPr>
              <a:t></a:t>
            </a:r>
            <a:r>
              <a:rPr dirty="0" sz="1150" spc="-125">
                <a:latin typeface="Times New Roman"/>
                <a:cs typeface="Times New Roman"/>
              </a:rPr>
              <a:t> </a:t>
            </a:r>
            <a:r>
              <a:rPr dirty="0" sz="1150" spc="15" i="1">
                <a:latin typeface="Times New Roman"/>
                <a:cs typeface="Times New Roman"/>
              </a:rPr>
              <a:t>y</a:t>
            </a:r>
            <a:r>
              <a:rPr dirty="0" baseline="-20833" sz="1200" spc="15" i="1">
                <a:latin typeface="Times New Roman"/>
                <a:cs typeface="Times New Roman"/>
              </a:rPr>
              <a:t>i</a:t>
            </a:r>
            <a:r>
              <a:rPr dirty="0" baseline="-20833" sz="1200" i="1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27438" y="4729885"/>
            <a:ext cx="358775" cy="2051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100" i="1">
                <a:latin typeface="Times New Roman"/>
                <a:cs typeface="Times New Roman"/>
              </a:rPr>
              <a:t>x</a:t>
            </a:r>
            <a:r>
              <a:rPr dirty="0" sz="1150" spc="20">
                <a:latin typeface="Symbol"/>
                <a:cs typeface="Symbol"/>
              </a:rPr>
              <a:t></a:t>
            </a:r>
            <a:r>
              <a:rPr dirty="0" sz="1150" spc="-185">
                <a:latin typeface="Times New Roman"/>
                <a:cs typeface="Times New Roman"/>
              </a:rPr>
              <a:t> </a:t>
            </a:r>
            <a:r>
              <a:rPr dirty="0" sz="1150" spc="15" i="1">
                <a:latin typeface="Times New Roman"/>
                <a:cs typeface="Times New Roman"/>
              </a:rPr>
              <a:t>x</a:t>
            </a:r>
            <a:r>
              <a:rPr dirty="0" sz="1150" spc="135" i="1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73627" y="4803809"/>
            <a:ext cx="43180" cy="1536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dirty="0" sz="800" spc="10" i="1">
                <a:latin typeface="Times New Roman"/>
                <a:cs typeface="Times New Roman"/>
              </a:rPr>
              <a:t>i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90487" y="5020583"/>
            <a:ext cx="394335" cy="21462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z="1250" spc="-40" i="1">
                <a:latin typeface="Symbol"/>
                <a:cs typeface="Symbol"/>
              </a:rPr>
              <a:t></a:t>
            </a:r>
            <a:r>
              <a:rPr dirty="0" sz="1250" spc="-100">
                <a:latin typeface="Times New Roman"/>
                <a:cs typeface="Times New Roman"/>
              </a:rPr>
              <a:t> </a:t>
            </a:r>
            <a:r>
              <a:rPr dirty="0" sz="1150" spc="-20">
                <a:latin typeface="Symbol"/>
                <a:cs typeface="Symbol"/>
              </a:rPr>
              <a:t></a:t>
            </a:r>
            <a:r>
              <a:rPr dirty="0" sz="1250" spc="60" i="1">
                <a:latin typeface="Symbol"/>
                <a:cs typeface="Symbol"/>
              </a:rPr>
              <a:t></a:t>
            </a:r>
            <a:r>
              <a:rPr dirty="0" baseline="-20833" sz="1200" spc="15" i="1">
                <a:latin typeface="Times New Roman"/>
                <a:cs typeface="Times New Roman"/>
              </a:rPr>
              <a:t>i</a:t>
            </a:r>
            <a:endParaRPr baseline="-20833"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18580" y="4667208"/>
            <a:ext cx="979805" cy="349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2000" spc="70">
                <a:latin typeface="Symbol"/>
                <a:cs typeface="Symbol"/>
              </a:rPr>
              <a:t>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15">
                <a:latin typeface="Times New Roman"/>
                <a:cs typeface="Times New Roman"/>
              </a:rPr>
              <a:t> </a:t>
            </a:r>
            <a:r>
              <a:rPr dirty="0" sz="2000" spc="50" i="1">
                <a:latin typeface="Times New Roman"/>
                <a:cs typeface="Times New Roman"/>
              </a:rPr>
              <a:t>x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75" i="1">
                <a:latin typeface="Times New Roman"/>
                <a:cs typeface="Times New Roman"/>
              </a:rPr>
              <a:t>y</a:t>
            </a:r>
            <a:r>
              <a:rPr dirty="0" sz="2000" spc="90">
                <a:latin typeface="Times New Roman"/>
                <a:cs typeface="Times New Roman"/>
              </a:rPr>
              <a:t>,</a:t>
            </a:r>
            <a:r>
              <a:rPr dirty="0" sz="2100" spc="-40" i="1">
                <a:latin typeface="Symbol"/>
                <a:cs typeface="Symbol"/>
              </a:rPr>
              <a:t></a:t>
            </a:r>
            <a:r>
              <a:rPr dirty="0" sz="2100" spc="-210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56794" y="4308577"/>
            <a:ext cx="1584960" cy="349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Symbol"/>
                <a:cs typeface="Symbol"/>
              </a:rPr>
              <a:t></a:t>
            </a:r>
            <a:r>
              <a:rPr dirty="0" sz="2000" spc="-1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Symbol"/>
                <a:cs typeface="Symbol"/>
              </a:rPr>
              <a:t></a:t>
            </a:r>
            <a:r>
              <a:rPr dirty="0" sz="2000" spc="80" i="1">
                <a:latin typeface="Times New Roman"/>
                <a:cs typeface="Times New Roman"/>
              </a:rPr>
              <a:t>D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20">
                <a:latin typeface="Times New Roman"/>
                <a:cs typeface="Times New Roman"/>
              </a:rPr>
              <a:t> </a:t>
            </a:r>
            <a:r>
              <a:rPr dirty="0" sz="2000" spc="50" i="1">
                <a:latin typeface="Times New Roman"/>
                <a:cs typeface="Times New Roman"/>
              </a:rPr>
              <a:t>x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80" i="1">
                <a:latin typeface="Times New Roman"/>
                <a:cs typeface="Times New Roman"/>
              </a:rPr>
              <a:t>y</a:t>
            </a:r>
            <a:r>
              <a:rPr dirty="0" sz="2000" spc="85">
                <a:latin typeface="Times New Roman"/>
                <a:cs typeface="Times New Roman"/>
              </a:rPr>
              <a:t>,</a:t>
            </a:r>
            <a:r>
              <a:rPr dirty="0" sz="2100" spc="-40" i="1">
                <a:latin typeface="Symbol"/>
                <a:cs typeface="Symbol"/>
              </a:rPr>
              <a:t>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r>
              <a:rPr dirty="0" sz="2000" spc="-175">
                <a:latin typeface="Times New Roman"/>
                <a:cs typeface="Times New Roman"/>
              </a:rPr>
              <a:t> </a:t>
            </a:r>
            <a:r>
              <a:rPr dirty="0" sz="2000" spc="15">
                <a:latin typeface="Symbol"/>
                <a:cs typeface="Symbol"/>
              </a:rPr>
              <a:t></a:t>
            </a:r>
            <a:r>
              <a:rPr dirty="0" baseline="67632" sz="1725" spc="30" i="1">
                <a:latin typeface="Times New Roman"/>
                <a:cs typeface="Times New Roman"/>
              </a:rPr>
              <a:t>T</a:t>
            </a:r>
            <a:endParaRPr baseline="67632" sz="1725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6399" y="4468614"/>
            <a:ext cx="2712720" cy="349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80" i="1">
                <a:latin typeface="Times New Roman"/>
                <a:cs typeface="Times New Roman"/>
              </a:rPr>
              <a:t>D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20">
                <a:latin typeface="Times New Roman"/>
                <a:cs typeface="Times New Roman"/>
              </a:rPr>
              <a:t> </a:t>
            </a:r>
            <a:r>
              <a:rPr dirty="0" sz="2000" spc="55" i="1">
                <a:latin typeface="Times New Roman"/>
                <a:cs typeface="Times New Roman"/>
              </a:rPr>
              <a:t>x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80" i="1">
                <a:latin typeface="Times New Roman"/>
                <a:cs typeface="Times New Roman"/>
              </a:rPr>
              <a:t>y</a:t>
            </a:r>
            <a:r>
              <a:rPr dirty="0" sz="2000" spc="85">
                <a:latin typeface="Times New Roman"/>
                <a:cs typeface="Times New Roman"/>
              </a:rPr>
              <a:t>,</a:t>
            </a:r>
            <a:r>
              <a:rPr dirty="0" sz="2100" spc="-40" i="1">
                <a:latin typeface="Symbol"/>
                <a:cs typeface="Symbol"/>
              </a:rPr>
              <a:t>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20">
                <a:latin typeface="Symbol"/>
                <a:cs typeface="Symbol"/>
              </a:rPr>
              <a:t></a:t>
            </a:r>
            <a:r>
              <a:rPr dirty="0" sz="2000" spc="50">
                <a:latin typeface="Times New Roman"/>
                <a:cs typeface="Times New Roman"/>
              </a:rPr>
              <a:t> </a:t>
            </a:r>
            <a:r>
              <a:rPr dirty="0" sz="2000" spc="75" i="1">
                <a:latin typeface="Times New Roman"/>
                <a:cs typeface="Times New Roman"/>
              </a:rPr>
              <a:t>D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20">
                <a:latin typeface="Times New Roman"/>
                <a:cs typeface="Times New Roman"/>
              </a:rPr>
              <a:t> </a:t>
            </a:r>
            <a:r>
              <a:rPr dirty="0" sz="2000" spc="15" i="1">
                <a:latin typeface="Times New Roman"/>
                <a:cs typeface="Times New Roman"/>
              </a:rPr>
              <a:t>x</a:t>
            </a:r>
            <a:r>
              <a:rPr dirty="0" sz="2000" spc="5" i="1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15" i="1">
                <a:latin typeface="Times New Roman"/>
                <a:cs typeface="Times New Roman"/>
              </a:rPr>
              <a:t>y</a:t>
            </a:r>
            <a:r>
              <a:rPr dirty="0" sz="2000" spc="30" i="1">
                <a:latin typeface="Times New Roman"/>
                <a:cs typeface="Times New Roman"/>
              </a:rPr>
              <a:t> </a:t>
            </a:r>
            <a:r>
              <a:rPr dirty="0" sz="2000" spc="90">
                <a:latin typeface="Times New Roman"/>
                <a:cs typeface="Times New Roman"/>
              </a:rPr>
              <a:t>,</a:t>
            </a:r>
            <a:r>
              <a:rPr dirty="0" sz="2100" spc="-40" i="1">
                <a:latin typeface="Symbol"/>
                <a:cs typeface="Symbol"/>
              </a:rPr>
              <a:t></a:t>
            </a:r>
            <a:r>
              <a:rPr dirty="0" sz="2100" spc="220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r>
              <a:rPr dirty="0" sz="2000" spc="-130">
                <a:latin typeface="Times New Roman"/>
                <a:cs typeface="Times New Roman"/>
              </a:rPr>
              <a:t> </a:t>
            </a:r>
            <a:r>
              <a:rPr dirty="0" sz="2000" spc="20">
                <a:latin typeface="Symbol"/>
                <a:cs typeface="Symbol"/>
              </a:rPr>
              <a:t>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15470" y="4876190"/>
            <a:ext cx="407034" cy="2051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dirty="0" sz="1150" spc="105" i="1">
                <a:latin typeface="Times New Roman"/>
                <a:cs typeface="Times New Roman"/>
              </a:rPr>
              <a:t>y</a:t>
            </a:r>
            <a:r>
              <a:rPr dirty="0" sz="1150" spc="20">
                <a:latin typeface="Symbol"/>
                <a:cs typeface="Symbol"/>
              </a:rPr>
              <a:t></a:t>
            </a:r>
            <a:r>
              <a:rPr dirty="0" sz="1150" spc="-120">
                <a:latin typeface="Times New Roman"/>
                <a:cs typeface="Times New Roman"/>
              </a:rPr>
              <a:t> </a:t>
            </a:r>
            <a:r>
              <a:rPr dirty="0" sz="1150" spc="10" i="1">
                <a:latin typeface="Times New Roman"/>
                <a:cs typeface="Times New Roman"/>
              </a:rPr>
              <a:t>y</a:t>
            </a:r>
            <a:r>
              <a:rPr dirty="0" baseline="-20833" sz="1200" spc="15" i="1">
                <a:latin typeface="Times New Roman"/>
                <a:cs typeface="Times New Roman"/>
              </a:rPr>
              <a:t>i</a:t>
            </a:r>
            <a:r>
              <a:rPr dirty="0" baseline="-20833" sz="1200" i="1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18727" y="4486449"/>
            <a:ext cx="859790" cy="4419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2140"/>
              </a:lnSpc>
              <a:spcBef>
                <a:spcPts val="114"/>
              </a:spcBef>
              <a:tabLst>
                <a:tab pos="494030" algn="l"/>
              </a:tabLst>
            </a:pPr>
            <a:r>
              <a:rPr dirty="0" sz="2000" spc="10">
                <a:latin typeface="Symbol"/>
                <a:cs typeface="Symbol"/>
              </a:rPr>
              <a:t></a:t>
            </a:r>
            <a:r>
              <a:rPr dirty="0" sz="2000" spc="10">
                <a:latin typeface="Times New Roman"/>
                <a:cs typeface="Times New Roman"/>
              </a:rPr>
              <a:t>	</a:t>
            </a:r>
            <a:r>
              <a:rPr dirty="0" baseline="1388" sz="3000" spc="30">
                <a:latin typeface="Symbol"/>
                <a:cs typeface="Symbol"/>
              </a:rPr>
              <a:t></a:t>
            </a:r>
            <a:r>
              <a:rPr dirty="0" baseline="1388" sz="3000" spc="-135">
                <a:latin typeface="Times New Roman"/>
                <a:cs typeface="Times New Roman"/>
              </a:rPr>
              <a:t> </a:t>
            </a:r>
            <a:r>
              <a:rPr dirty="0" baseline="1388" sz="3000" spc="30">
                <a:latin typeface="Symbol"/>
                <a:cs typeface="Symbol"/>
              </a:rPr>
              <a:t></a:t>
            </a:r>
            <a:endParaRPr baseline="1388" sz="3000">
              <a:latin typeface="Symbol"/>
              <a:cs typeface="Symbol"/>
            </a:endParaRPr>
          </a:p>
          <a:p>
            <a:pPr marL="114935">
              <a:lnSpc>
                <a:spcPts val="1120"/>
              </a:lnSpc>
            </a:pPr>
            <a:r>
              <a:rPr dirty="0" sz="1150" spc="95" i="1">
                <a:latin typeface="Times New Roman"/>
                <a:cs typeface="Times New Roman"/>
              </a:rPr>
              <a:t>x</a:t>
            </a:r>
            <a:r>
              <a:rPr dirty="0" sz="1150" spc="20">
                <a:latin typeface="Symbol"/>
                <a:cs typeface="Symbol"/>
              </a:rPr>
              <a:t></a:t>
            </a:r>
            <a:r>
              <a:rPr dirty="0" sz="1150" spc="-175">
                <a:latin typeface="Times New Roman"/>
                <a:cs typeface="Times New Roman"/>
              </a:rPr>
              <a:t> </a:t>
            </a:r>
            <a:r>
              <a:rPr dirty="0" sz="1150" spc="15" i="1">
                <a:latin typeface="Times New Roman"/>
                <a:cs typeface="Times New Roman"/>
              </a:rPr>
              <a:t>x</a:t>
            </a:r>
            <a:r>
              <a:rPr dirty="0" sz="1150" spc="130" i="1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80012" y="4673371"/>
            <a:ext cx="100965" cy="2051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15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84004" y="4274158"/>
            <a:ext cx="2104390" cy="74295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395"/>
              </a:spcBef>
              <a:tabLst>
                <a:tab pos="495300" algn="l"/>
              </a:tabLst>
            </a:pPr>
            <a:r>
              <a:rPr dirty="0" sz="2000" spc="15">
                <a:latin typeface="Times New Roman"/>
                <a:cs typeface="Times New Roman"/>
              </a:rPr>
              <a:t>1</a:t>
            </a:r>
            <a:r>
              <a:rPr dirty="0" sz="2000" spc="15">
                <a:latin typeface="Times New Roman"/>
                <a:cs typeface="Times New Roman"/>
              </a:rPr>
              <a:t>	</a:t>
            </a:r>
            <a:r>
              <a:rPr dirty="0" baseline="1388" sz="3000" spc="15">
                <a:latin typeface="Symbol"/>
                <a:cs typeface="Symbol"/>
              </a:rPr>
              <a:t></a:t>
            </a:r>
            <a:r>
              <a:rPr dirty="0" baseline="1388" sz="3000" spc="-217">
                <a:latin typeface="Times New Roman"/>
                <a:cs typeface="Times New Roman"/>
              </a:rPr>
              <a:t> </a:t>
            </a:r>
            <a:r>
              <a:rPr dirty="0" sz="2000" spc="120">
                <a:latin typeface="Symbol"/>
                <a:cs typeface="Symbol"/>
              </a:rPr>
              <a:t></a:t>
            </a:r>
            <a:r>
              <a:rPr dirty="0" baseline="43478" sz="1725" spc="22">
                <a:latin typeface="Times New Roman"/>
                <a:cs typeface="Times New Roman"/>
              </a:rPr>
              <a:t>2</a:t>
            </a:r>
            <a:r>
              <a:rPr dirty="0" baseline="43478" sz="1725" spc="-240">
                <a:latin typeface="Times New Roman"/>
                <a:cs typeface="Times New Roman"/>
              </a:rPr>
              <a:t> </a:t>
            </a:r>
            <a:r>
              <a:rPr dirty="0" sz="2000" spc="80" i="1">
                <a:latin typeface="Times New Roman"/>
                <a:cs typeface="Times New Roman"/>
              </a:rPr>
              <a:t>D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20">
                <a:latin typeface="Times New Roman"/>
                <a:cs typeface="Times New Roman"/>
              </a:rPr>
              <a:t> </a:t>
            </a:r>
            <a:r>
              <a:rPr dirty="0" sz="2000" spc="50" i="1">
                <a:latin typeface="Times New Roman"/>
                <a:cs typeface="Times New Roman"/>
              </a:rPr>
              <a:t>x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80" i="1">
                <a:latin typeface="Times New Roman"/>
                <a:cs typeface="Times New Roman"/>
              </a:rPr>
              <a:t>y</a:t>
            </a:r>
            <a:r>
              <a:rPr dirty="0" sz="2000" spc="85">
                <a:latin typeface="Times New Roman"/>
                <a:cs typeface="Times New Roman"/>
              </a:rPr>
              <a:t>,</a:t>
            </a:r>
            <a:r>
              <a:rPr dirty="0" sz="2100" spc="-40" i="1">
                <a:latin typeface="Symbol"/>
                <a:cs typeface="Symbol"/>
              </a:rPr>
              <a:t>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r>
              <a:rPr dirty="0" sz="2000" spc="-175">
                <a:latin typeface="Times New Roman"/>
                <a:cs typeface="Times New Roman"/>
              </a:rPr>
              <a:t> </a:t>
            </a:r>
            <a:r>
              <a:rPr dirty="0" baseline="1388" sz="3000" spc="15">
                <a:latin typeface="Symbol"/>
                <a:cs typeface="Symbol"/>
              </a:rPr>
              <a:t></a:t>
            </a:r>
            <a:endParaRPr baseline="1388" sz="3000">
              <a:latin typeface="Symbol"/>
              <a:cs typeface="Symbol"/>
            </a:endParaRPr>
          </a:p>
          <a:p>
            <a:pPr marL="51435">
              <a:lnSpc>
                <a:spcPct val="100000"/>
              </a:lnSpc>
              <a:spcBef>
                <a:spcPts val="305"/>
              </a:spcBef>
              <a:tabLst>
                <a:tab pos="495300" algn="l"/>
                <a:tab pos="733425" algn="l"/>
              </a:tabLst>
            </a:pPr>
            <a:r>
              <a:rPr dirty="0" sz="2000" spc="15">
                <a:latin typeface="Times New Roman"/>
                <a:cs typeface="Times New Roman"/>
              </a:rPr>
              <a:t>2</a:t>
            </a:r>
            <a:r>
              <a:rPr dirty="0" sz="2000" spc="15">
                <a:latin typeface="Times New Roman"/>
                <a:cs typeface="Times New Roman"/>
              </a:rPr>
              <a:t>	</a:t>
            </a:r>
            <a:r>
              <a:rPr dirty="0" baseline="-13888" sz="3000" spc="15">
                <a:latin typeface="Symbol"/>
                <a:cs typeface="Symbol"/>
              </a:rPr>
              <a:t></a:t>
            </a:r>
            <a:r>
              <a:rPr dirty="0" baseline="-13888" sz="3000" spc="15">
                <a:latin typeface="Times New Roman"/>
                <a:cs typeface="Times New Roman"/>
              </a:rPr>
              <a:t>	</a:t>
            </a:r>
            <a:r>
              <a:rPr dirty="0" sz="2000" spc="75">
                <a:latin typeface="Symbol"/>
                <a:cs typeface="Symbol"/>
              </a:rPr>
              <a:t>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15">
                <a:latin typeface="Times New Roman"/>
                <a:cs typeface="Times New Roman"/>
              </a:rPr>
              <a:t> </a:t>
            </a:r>
            <a:r>
              <a:rPr dirty="0" sz="2000" spc="50" i="1">
                <a:latin typeface="Times New Roman"/>
                <a:cs typeface="Times New Roman"/>
              </a:rPr>
              <a:t>x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80" i="1">
                <a:latin typeface="Times New Roman"/>
                <a:cs typeface="Times New Roman"/>
              </a:rPr>
              <a:t>y</a:t>
            </a:r>
            <a:r>
              <a:rPr dirty="0" sz="2000" spc="85">
                <a:latin typeface="Times New Roman"/>
                <a:cs typeface="Times New Roman"/>
              </a:rPr>
              <a:t>,</a:t>
            </a:r>
            <a:r>
              <a:rPr dirty="0" sz="2100" spc="-40" i="1">
                <a:latin typeface="Symbol"/>
                <a:cs typeface="Symbol"/>
              </a:rPr>
              <a:t></a:t>
            </a:r>
            <a:r>
              <a:rPr dirty="0" sz="2100" spc="-210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15000" y="4251325"/>
            <a:ext cx="1981200" cy="990600"/>
          </a:xfrm>
          <a:custGeom>
            <a:avLst/>
            <a:gdLst/>
            <a:ahLst/>
            <a:cxnLst/>
            <a:rect l="l" t="t" r="r" b="b"/>
            <a:pathLst>
              <a:path w="1981200" h="990600">
                <a:moveTo>
                  <a:pt x="0" y="990600"/>
                </a:moveTo>
                <a:lnTo>
                  <a:pt x="1981200" y="990600"/>
                </a:lnTo>
                <a:lnTo>
                  <a:pt x="19812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642228" y="5810503"/>
            <a:ext cx="23101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3 x 3 </a:t>
            </a:r>
            <a:r>
              <a:rPr dirty="0" sz="1800" spc="-5">
                <a:latin typeface="Calibri"/>
                <a:cs typeface="Calibri"/>
              </a:rPr>
              <a:t>Hessian matrix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evaluated digitally at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keypoint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335178" y="5333872"/>
            <a:ext cx="171450" cy="459105"/>
          </a:xfrm>
          <a:custGeom>
            <a:avLst/>
            <a:gdLst/>
            <a:ahLst/>
            <a:cxnLst/>
            <a:rect l="l" t="t" r="r" b="b"/>
            <a:pathLst>
              <a:path w="171450" h="459104">
                <a:moveTo>
                  <a:pt x="90187" y="75485"/>
                </a:moveTo>
                <a:lnTo>
                  <a:pt x="69091" y="106839"/>
                </a:lnTo>
                <a:lnTo>
                  <a:pt x="46571" y="456095"/>
                </a:lnTo>
                <a:lnTo>
                  <a:pt x="84671" y="458546"/>
                </a:lnTo>
                <a:lnTo>
                  <a:pt x="107088" y="109215"/>
                </a:lnTo>
                <a:lnTo>
                  <a:pt x="90187" y="75485"/>
                </a:lnTo>
                <a:close/>
              </a:path>
              <a:path w="171450" h="459104">
                <a:moveTo>
                  <a:pt x="113373" y="36575"/>
                </a:moveTo>
                <a:lnTo>
                  <a:pt x="73622" y="36575"/>
                </a:lnTo>
                <a:lnTo>
                  <a:pt x="111595" y="38988"/>
                </a:lnTo>
                <a:lnTo>
                  <a:pt x="107088" y="109215"/>
                </a:lnTo>
                <a:lnTo>
                  <a:pt x="134836" y="164591"/>
                </a:lnTo>
                <a:lnTo>
                  <a:pt x="139485" y="170547"/>
                </a:lnTo>
                <a:lnTo>
                  <a:pt x="145837" y="174132"/>
                </a:lnTo>
                <a:lnTo>
                  <a:pt x="153070" y="175075"/>
                </a:lnTo>
                <a:lnTo>
                  <a:pt x="160363" y="173100"/>
                </a:lnTo>
                <a:lnTo>
                  <a:pt x="166318" y="168451"/>
                </a:lnTo>
                <a:lnTo>
                  <a:pt x="169904" y="162099"/>
                </a:lnTo>
                <a:lnTo>
                  <a:pt x="170846" y="154866"/>
                </a:lnTo>
                <a:lnTo>
                  <a:pt x="168872" y="147573"/>
                </a:lnTo>
                <a:lnTo>
                  <a:pt x="113373" y="36575"/>
                </a:lnTo>
                <a:close/>
              </a:path>
              <a:path w="171450" h="459104">
                <a:moveTo>
                  <a:pt x="95085" y="0"/>
                </a:moveTo>
                <a:lnTo>
                  <a:pt x="2883" y="136905"/>
                </a:lnTo>
                <a:lnTo>
                  <a:pt x="0" y="143908"/>
                </a:lnTo>
                <a:lnTo>
                  <a:pt x="9" y="151209"/>
                </a:lnTo>
                <a:lnTo>
                  <a:pt x="2758" y="157962"/>
                </a:lnTo>
                <a:lnTo>
                  <a:pt x="8090" y="163321"/>
                </a:lnTo>
                <a:lnTo>
                  <a:pt x="15093" y="166207"/>
                </a:lnTo>
                <a:lnTo>
                  <a:pt x="22403" y="166207"/>
                </a:lnTo>
                <a:lnTo>
                  <a:pt x="29146" y="163500"/>
                </a:lnTo>
                <a:lnTo>
                  <a:pt x="34506" y="158241"/>
                </a:lnTo>
                <a:lnTo>
                  <a:pt x="69091" y="106839"/>
                </a:lnTo>
                <a:lnTo>
                  <a:pt x="73622" y="36575"/>
                </a:lnTo>
                <a:lnTo>
                  <a:pt x="113373" y="36575"/>
                </a:lnTo>
                <a:lnTo>
                  <a:pt x="95085" y="0"/>
                </a:lnTo>
                <a:close/>
              </a:path>
              <a:path w="171450" h="459104">
                <a:moveTo>
                  <a:pt x="111130" y="46227"/>
                </a:moveTo>
                <a:lnTo>
                  <a:pt x="75527" y="46227"/>
                </a:lnTo>
                <a:lnTo>
                  <a:pt x="108420" y="48386"/>
                </a:lnTo>
                <a:lnTo>
                  <a:pt x="90187" y="75485"/>
                </a:lnTo>
                <a:lnTo>
                  <a:pt x="107088" y="109215"/>
                </a:lnTo>
                <a:lnTo>
                  <a:pt x="111130" y="46227"/>
                </a:lnTo>
                <a:close/>
              </a:path>
              <a:path w="171450" h="459104">
                <a:moveTo>
                  <a:pt x="73622" y="36575"/>
                </a:moveTo>
                <a:lnTo>
                  <a:pt x="69091" y="106839"/>
                </a:lnTo>
                <a:lnTo>
                  <a:pt x="90187" y="75485"/>
                </a:lnTo>
                <a:lnTo>
                  <a:pt x="75527" y="46227"/>
                </a:lnTo>
                <a:lnTo>
                  <a:pt x="111130" y="46227"/>
                </a:lnTo>
                <a:lnTo>
                  <a:pt x="111595" y="38988"/>
                </a:lnTo>
                <a:lnTo>
                  <a:pt x="73622" y="36575"/>
                </a:lnTo>
                <a:close/>
              </a:path>
              <a:path w="171450" h="459104">
                <a:moveTo>
                  <a:pt x="75527" y="46227"/>
                </a:moveTo>
                <a:lnTo>
                  <a:pt x="90187" y="75485"/>
                </a:lnTo>
                <a:lnTo>
                  <a:pt x="108420" y="48386"/>
                </a:lnTo>
                <a:lnTo>
                  <a:pt x="75527" y="4622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355975" y="5828791"/>
            <a:ext cx="194818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Gradient vector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evaluated digitally at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keypoint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035300" y="4224273"/>
            <a:ext cx="1854200" cy="1581150"/>
            <a:chOff x="3035300" y="4224273"/>
            <a:chExt cx="1854200" cy="1581150"/>
          </a:xfrm>
        </p:grpSpPr>
        <p:sp>
          <p:nvSpPr>
            <p:cNvPr id="40" name="object 40"/>
            <p:cNvSpPr/>
            <p:nvPr/>
          </p:nvSpPr>
          <p:spPr>
            <a:xfrm>
              <a:off x="4029221" y="5241924"/>
              <a:ext cx="171450" cy="563880"/>
            </a:xfrm>
            <a:custGeom>
              <a:avLst/>
              <a:gdLst/>
              <a:ahLst/>
              <a:cxnLst/>
              <a:rect l="l" t="t" r="r" b="b"/>
              <a:pathLst>
                <a:path w="171450" h="563879">
                  <a:moveTo>
                    <a:pt x="85578" y="75673"/>
                  </a:moveTo>
                  <a:lnTo>
                    <a:pt x="66528" y="108331"/>
                  </a:lnTo>
                  <a:lnTo>
                    <a:pt x="66528" y="563435"/>
                  </a:lnTo>
                  <a:lnTo>
                    <a:pt x="104628" y="563435"/>
                  </a:lnTo>
                  <a:lnTo>
                    <a:pt x="104628" y="108331"/>
                  </a:lnTo>
                  <a:lnTo>
                    <a:pt x="85578" y="75673"/>
                  </a:lnTo>
                  <a:close/>
                </a:path>
                <a:path w="171450" h="563879">
                  <a:moveTo>
                    <a:pt x="85578" y="0"/>
                  </a:moveTo>
                  <a:lnTo>
                    <a:pt x="2393" y="142494"/>
                  </a:lnTo>
                  <a:lnTo>
                    <a:pt x="0" y="149615"/>
                  </a:lnTo>
                  <a:lnTo>
                    <a:pt x="488" y="156892"/>
                  </a:lnTo>
                  <a:lnTo>
                    <a:pt x="3643" y="163478"/>
                  </a:lnTo>
                  <a:lnTo>
                    <a:pt x="9251" y="168528"/>
                  </a:lnTo>
                  <a:lnTo>
                    <a:pt x="16446" y="170975"/>
                  </a:lnTo>
                  <a:lnTo>
                    <a:pt x="23760" y="170481"/>
                  </a:lnTo>
                  <a:lnTo>
                    <a:pt x="30360" y="167296"/>
                  </a:lnTo>
                  <a:lnTo>
                    <a:pt x="35413" y="161671"/>
                  </a:lnTo>
                  <a:lnTo>
                    <a:pt x="66528" y="108331"/>
                  </a:lnTo>
                  <a:lnTo>
                    <a:pt x="66528" y="37718"/>
                  </a:lnTo>
                  <a:lnTo>
                    <a:pt x="107597" y="37718"/>
                  </a:lnTo>
                  <a:lnTo>
                    <a:pt x="85578" y="0"/>
                  </a:lnTo>
                  <a:close/>
                </a:path>
                <a:path w="171450" h="563879">
                  <a:moveTo>
                    <a:pt x="107597" y="37718"/>
                  </a:moveTo>
                  <a:lnTo>
                    <a:pt x="104628" y="37718"/>
                  </a:lnTo>
                  <a:lnTo>
                    <a:pt x="104628" y="108331"/>
                  </a:lnTo>
                  <a:lnTo>
                    <a:pt x="135743" y="161671"/>
                  </a:lnTo>
                  <a:lnTo>
                    <a:pt x="140795" y="167296"/>
                  </a:lnTo>
                  <a:lnTo>
                    <a:pt x="147395" y="170481"/>
                  </a:lnTo>
                  <a:lnTo>
                    <a:pt x="154709" y="170975"/>
                  </a:lnTo>
                  <a:lnTo>
                    <a:pt x="161905" y="168528"/>
                  </a:lnTo>
                  <a:lnTo>
                    <a:pt x="167512" y="163478"/>
                  </a:lnTo>
                  <a:lnTo>
                    <a:pt x="170668" y="156892"/>
                  </a:lnTo>
                  <a:lnTo>
                    <a:pt x="171156" y="149615"/>
                  </a:lnTo>
                  <a:lnTo>
                    <a:pt x="168763" y="142494"/>
                  </a:lnTo>
                  <a:lnTo>
                    <a:pt x="107597" y="37718"/>
                  </a:lnTo>
                  <a:close/>
                </a:path>
                <a:path w="171450" h="563879">
                  <a:moveTo>
                    <a:pt x="104628" y="37718"/>
                  </a:moveTo>
                  <a:lnTo>
                    <a:pt x="66528" y="37718"/>
                  </a:lnTo>
                  <a:lnTo>
                    <a:pt x="66528" y="108331"/>
                  </a:lnTo>
                  <a:lnTo>
                    <a:pt x="85578" y="75673"/>
                  </a:lnTo>
                  <a:lnTo>
                    <a:pt x="69068" y="47371"/>
                  </a:lnTo>
                  <a:lnTo>
                    <a:pt x="104628" y="47371"/>
                  </a:lnTo>
                  <a:lnTo>
                    <a:pt x="104628" y="37718"/>
                  </a:lnTo>
                  <a:close/>
                </a:path>
                <a:path w="171450" h="563879">
                  <a:moveTo>
                    <a:pt x="104628" y="47371"/>
                  </a:moveTo>
                  <a:lnTo>
                    <a:pt x="102088" y="47371"/>
                  </a:lnTo>
                  <a:lnTo>
                    <a:pt x="85578" y="75673"/>
                  </a:lnTo>
                  <a:lnTo>
                    <a:pt x="104628" y="108331"/>
                  </a:lnTo>
                  <a:lnTo>
                    <a:pt x="104628" y="47371"/>
                  </a:lnTo>
                  <a:close/>
                </a:path>
                <a:path w="171450" h="563879">
                  <a:moveTo>
                    <a:pt x="102088" y="47371"/>
                  </a:moveTo>
                  <a:lnTo>
                    <a:pt x="69068" y="47371"/>
                  </a:lnTo>
                  <a:lnTo>
                    <a:pt x="85578" y="75673"/>
                  </a:lnTo>
                  <a:lnTo>
                    <a:pt x="102088" y="4737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48000" y="4236973"/>
              <a:ext cx="1828800" cy="990600"/>
            </a:xfrm>
            <a:custGeom>
              <a:avLst/>
              <a:gdLst/>
              <a:ahLst/>
              <a:cxnLst/>
              <a:rect l="l" t="t" r="r" b="b"/>
              <a:pathLst>
                <a:path w="1828800" h="990600">
                  <a:moveTo>
                    <a:pt x="0" y="990600"/>
                  </a:moveTo>
                  <a:lnTo>
                    <a:pt x="1828800" y="990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074" y="461594"/>
            <a:ext cx="759968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Step</a:t>
            </a:r>
            <a:r>
              <a:rPr dirty="0" spc="-20"/>
              <a:t> </a:t>
            </a:r>
            <a:r>
              <a:rPr dirty="0"/>
              <a:t>2: </a:t>
            </a:r>
            <a:r>
              <a:rPr dirty="0" spc="-20"/>
              <a:t>Refining </a:t>
            </a:r>
            <a:r>
              <a:rPr dirty="0" spc="-25"/>
              <a:t>keypoint</a:t>
            </a:r>
            <a:r>
              <a:rPr dirty="0" spc="-30"/>
              <a:t> </a:t>
            </a:r>
            <a:r>
              <a:rPr dirty="0" spc="-10"/>
              <a:t>location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44777"/>
            <a:ext cx="7854950" cy="71183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355600" marR="5080" indent="-343535">
              <a:lnSpc>
                <a:spcPts val="2400"/>
              </a:lnSpc>
              <a:spcBef>
                <a:spcPts val="6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500" spc="-114">
                <a:latin typeface="Calibri"/>
                <a:cs typeface="Calibri"/>
              </a:rPr>
              <a:t>To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find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extremum</a:t>
            </a:r>
            <a:r>
              <a:rPr dirty="0" sz="2500" spc="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of the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DoG </a:t>
            </a:r>
            <a:r>
              <a:rPr dirty="0" sz="2500" spc="-10">
                <a:latin typeface="Calibri"/>
                <a:cs typeface="Calibri"/>
              </a:rPr>
              <a:t>values</a:t>
            </a:r>
            <a:r>
              <a:rPr dirty="0" sz="2500" spc="-5">
                <a:latin typeface="Calibri"/>
                <a:cs typeface="Calibri"/>
              </a:rPr>
              <a:t> in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this 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neighborhood,</a:t>
            </a:r>
            <a:r>
              <a:rPr dirty="0" sz="2500" spc="-1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set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the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derivative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of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D(.)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to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</a:t>
            </a:r>
            <a:r>
              <a:rPr dirty="0" sz="2500" spc="-10">
                <a:latin typeface="Calibri"/>
                <a:cs typeface="Calibri"/>
              </a:rPr>
              <a:t> This gives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us: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" y="4898897"/>
            <a:ext cx="784669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dirty="0" sz="2500" spc="-10">
                <a:latin typeface="Calibri"/>
                <a:cs typeface="Calibri"/>
              </a:rPr>
              <a:t>The</a:t>
            </a:r>
            <a:r>
              <a:rPr dirty="0" sz="2500" spc="-3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keypoint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location</a:t>
            </a:r>
            <a:r>
              <a:rPr dirty="0" sz="2500" spc="-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is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updated.</a:t>
            </a:r>
            <a:endParaRPr sz="2500">
              <a:latin typeface="Calibri"/>
              <a:cs typeface="Calibri"/>
            </a:endParaRPr>
          </a:p>
          <a:p>
            <a:pPr marL="381000" marR="43180" indent="-343535">
              <a:lnSpc>
                <a:spcPts val="2400"/>
              </a:lnSpc>
              <a:spcBef>
                <a:spcPts val="580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dirty="0" sz="2500" spc="-5">
                <a:latin typeface="Calibri"/>
                <a:cs typeface="Calibri"/>
              </a:rPr>
              <a:t>All </a:t>
            </a:r>
            <a:r>
              <a:rPr dirty="0" sz="2500" spc="-10">
                <a:latin typeface="Calibri"/>
                <a:cs typeface="Calibri"/>
              </a:rPr>
              <a:t>extrema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with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|D</a:t>
            </a:r>
            <a:r>
              <a:rPr dirty="0" baseline="-20202" sz="2475" spc="-7" i="1">
                <a:latin typeface="Calibri"/>
                <a:cs typeface="Calibri"/>
              </a:rPr>
              <a:t>extremal</a:t>
            </a:r>
            <a:r>
              <a:rPr dirty="0" sz="2500" spc="-5">
                <a:latin typeface="Calibri"/>
                <a:cs typeface="Calibri"/>
              </a:rPr>
              <a:t>|</a:t>
            </a:r>
            <a:r>
              <a:rPr dirty="0" sz="2500" spc="4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&lt;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0.03, </a:t>
            </a:r>
            <a:r>
              <a:rPr dirty="0" sz="2500" spc="-15">
                <a:latin typeface="Calibri"/>
                <a:cs typeface="Calibri"/>
              </a:rPr>
              <a:t>are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discarded</a:t>
            </a:r>
            <a:r>
              <a:rPr dirty="0" sz="2500" spc="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as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“weak </a:t>
            </a:r>
            <a:r>
              <a:rPr dirty="0" sz="2500" spc="-55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extrema” </a:t>
            </a:r>
            <a:r>
              <a:rPr dirty="0" sz="2500" spc="-5">
                <a:latin typeface="Calibri"/>
                <a:cs typeface="Calibri"/>
              </a:rPr>
              <a:t>or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“low</a:t>
            </a:r>
            <a:r>
              <a:rPr dirty="0" sz="2500" spc="-20">
                <a:latin typeface="Calibri"/>
                <a:cs typeface="Calibri"/>
              </a:rPr>
              <a:t> contrast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40">
                <a:latin typeface="Calibri"/>
                <a:cs typeface="Calibri"/>
              </a:rPr>
              <a:t>points”.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37203" y="3178655"/>
            <a:ext cx="1284605" cy="0"/>
          </a:xfrm>
          <a:custGeom>
            <a:avLst/>
            <a:gdLst/>
            <a:ahLst/>
            <a:cxnLst/>
            <a:rect l="l" t="t" r="r" b="b"/>
            <a:pathLst>
              <a:path w="1284605" h="0">
                <a:moveTo>
                  <a:pt x="0" y="0"/>
                </a:moveTo>
                <a:lnTo>
                  <a:pt x="1284152" y="0"/>
                </a:lnTo>
              </a:path>
            </a:pathLst>
          </a:custGeom>
          <a:ln w="106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71827" y="3178655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 h="0">
                <a:moveTo>
                  <a:pt x="0" y="0"/>
                </a:moveTo>
                <a:lnTo>
                  <a:pt x="1174859" y="0"/>
                </a:lnTo>
              </a:path>
            </a:pathLst>
          </a:custGeom>
          <a:ln w="106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43128" y="4397926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 h="0">
                <a:moveTo>
                  <a:pt x="0" y="0"/>
                </a:moveTo>
                <a:lnTo>
                  <a:pt x="155097" y="0"/>
                </a:lnTo>
              </a:path>
            </a:pathLst>
          </a:custGeom>
          <a:ln w="106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67830" y="4397926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 h="0">
                <a:moveTo>
                  <a:pt x="0" y="0"/>
                </a:moveTo>
                <a:lnTo>
                  <a:pt x="1175285" y="0"/>
                </a:lnTo>
              </a:path>
            </a:pathLst>
          </a:custGeom>
          <a:ln w="106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70119" y="4246752"/>
            <a:ext cx="12446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10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8190" y="4647688"/>
            <a:ext cx="44640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34010" algn="l"/>
              </a:tabLst>
            </a:pPr>
            <a:r>
              <a:rPr dirty="0" sz="2000" spc="10">
                <a:latin typeface="Symbol"/>
                <a:cs typeface="Symbol"/>
              </a:rPr>
              <a:t></a:t>
            </a:r>
            <a:r>
              <a:rPr dirty="0" sz="2000" spc="10">
                <a:latin typeface="Times New Roman"/>
                <a:cs typeface="Times New Roman"/>
              </a:rPr>
              <a:t>	</a:t>
            </a:r>
            <a:r>
              <a:rPr dirty="0" sz="2000" spc="10">
                <a:latin typeface="Symbol"/>
                <a:cs typeface="Symbol"/>
              </a:rPr>
              <a:t>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2860" y="4195772"/>
            <a:ext cx="12446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10" b="1">
                <a:latin typeface="Symbol"/>
                <a:cs typeface="Symbol"/>
              </a:rPr>
              <a:t>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7099" y="4192586"/>
            <a:ext cx="46228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25">
                <a:latin typeface="Symbol"/>
                <a:cs typeface="Symbol"/>
              </a:rPr>
              <a:t></a:t>
            </a:r>
            <a:r>
              <a:rPr dirty="0" sz="2000" spc="-285">
                <a:latin typeface="Times New Roman"/>
                <a:cs typeface="Times New Roman"/>
              </a:rPr>
              <a:t> </a:t>
            </a:r>
            <a:r>
              <a:rPr dirty="0" sz="2000" spc="20" i="1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8097" y="2977032"/>
            <a:ext cx="61277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00380" algn="l"/>
              </a:tabLst>
            </a:pPr>
            <a:r>
              <a:rPr dirty="0" baseline="1388" sz="3000" spc="15">
                <a:latin typeface="Symbol"/>
                <a:cs typeface="Symbol"/>
              </a:rPr>
              <a:t></a:t>
            </a:r>
            <a:r>
              <a:rPr dirty="0" baseline="1388" sz="3000" spc="15">
                <a:latin typeface="Times New Roman"/>
                <a:cs typeface="Times New Roman"/>
              </a:rPr>
              <a:t>	</a:t>
            </a:r>
            <a:r>
              <a:rPr dirty="0" sz="2000" spc="10" b="1">
                <a:latin typeface="Symbol"/>
                <a:cs typeface="Symbol"/>
              </a:rPr>
              <a:t>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8097" y="3236711"/>
            <a:ext cx="12446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10">
                <a:latin typeface="Symbol"/>
                <a:cs typeface="Symbol"/>
              </a:rPr>
              <a:t>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9083" y="2777891"/>
            <a:ext cx="44640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34010" algn="l"/>
              </a:tabLst>
            </a:pPr>
            <a:r>
              <a:rPr dirty="0" sz="2000" spc="10">
                <a:latin typeface="Symbol"/>
                <a:cs typeface="Symbol"/>
              </a:rPr>
              <a:t></a:t>
            </a:r>
            <a:r>
              <a:rPr dirty="0" sz="2000" spc="10">
                <a:latin typeface="Times New Roman"/>
                <a:cs typeface="Times New Roman"/>
              </a:rPr>
              <a:t>	</a:t>
            </a:r>
            <a:r>
              <a:rPr dirty="0" sz="2000" spc="10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9083" y="3428948"/>
            <a:ext cx="44640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34010" algn="l"/>
              </a:tabLst>
            </a:pPr>
            <a:r>
              <a:rPr dirty="0" sz="2000" spc="10">
                <a:latin typeface="Symbol"/>
                <a:cs typeface="Symbol"/>
              </a:rPr>
              <a:t></a:t>
            </a:r>
            <a:r>
              <a:rPr dirty="0" sz="2000" spc="10">
                <a:latin typeface="Times New Roman"/>
                <a:cs typeface="Times New Roman"/>
              </a:rPr>
              <a:t>	</a:t>
            </a:r>
            <a:r>
              <a:rPr dirty="0" sz="2000" spc="10">
                <a:latin typeface="Symbol"/>
                <a:cs typeface="Symbol"/>
              </a:rPr>
              <a:t>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3683" y="3248190"/>
            <a:ext cx="497205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2000" spc="90">
                <a:latin typeface="Symbol"/>
                <a:cs typeface="Symbol"/>
              </a:rPr>
              <a:t></a:t>
            </a:r>
            <a:r>
              <a:rPr dirty="0" baseline="-19841" sz="3150" spc="-952" i="1">
                <a:latin typeface="Symbol"/>
                <a:cs typeface="Symbol"/>
              </a:rPr>
              <a:t></a:t>
            </a:r>
            <a:r>
              <a:rPr dirty="0" baseline="-19444" sz="3000" spc="15">
                <a:latin typeface="Times New Roman"/>
                <a:cs typeface="Times New Roman"/>
              </a:rPr>
              <a:t>ˆ</a:t>
            </a:r>
            <a:r>
              <a:rPr dirty="0" baseline="-19444" sz="3000" spc="-209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46687" y="2732169"/>
            <a:ext cx="175895" cy="205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50" spc="-45">
                <a:latin typeface="Symbol"/>
                <a:cs typeface="Symbol"/>
              </a:rPr>
              <a:t></a:t>
            </a:r>
            <a:r>
              <a:rPr dirty="0" sz="1150" spc="1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57420" y="4564110"/>
            <a:ext cx="168910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100" spc="-635" i="1">
                <a:latin typeface="Symbol"/>
                <a:cs typeface="Symbol"/>
              </a:rPr>
              <a:t>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56926" y="4732375"/>
            <a:ext cx="313690" cy="21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-40" i="1">
                <a:latin typeface="Symbol"/>
                <a:cs typeface="Symbol"/>
              </a:rPr>
              <a:t></a:t>
            </a:r>
            <a:r>
              <a:rPr dirty="0" sz="1250" spc="-100">
                <a:latin typeface="Times New Roman"/>
                <a:cs typeface="Times New Roman"/>
              </a:rPr>
              <a:t> </a:t>
            </a:r>
            <a:r>
              <a:rPr dirty="0" sz="1150" spc="-15">
                <a:latin typeface="Symbol"/>
                <a:cs typeface="Symbol"/>
              </a:rPr>
              <a:t></a:t>
            </a:r>
            <a:r>
              <a:rPr dirty="0" sz="1250" spc="-40" i="1">
                <a:latin typeface="Symbol"/>
                <a:cs typeface="Symbol"/>
              </a:rPr>
              <a:t>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38489" y="4568032"/>
            <a:ext cx="11176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10">
                <a:latin typeface="Times New Roman"/>
                <a:cs typeface="Times New Roman"/>
              </a:rPr>
              <a:t>ˆ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22790" y="3829884"/>
            <a:ext cx="49720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2000" spc="10">
                <a:latin typeface="Symbol"/>
                <a:cs typeface="Symbol"/>
              </a:rPr>
              <a:t>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baseline="5555" sz="3000" spc="-1057" i="1">
                <a:latin typeface="Times New Roman"/>
                <a:cs typeface="Times New Roman"/>
              </a:rPr>
              <a:t>x</a:t>
            </a:r>
            <a:r>
              <a:rPr dirty="0" baseline="6944" sz="3000" spc="15">
                <a:latin typeface="Times New Roman"/>
                <a:cs typeface="Times New Roman"/>
              </a:rPr>
              <a:t>ˆ</a:t>
            </a:r>
            <a:r>
              <a:rPr dirty="0" baseline="6944" sz="3000" spc="-150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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48150" y="4017669"/>
            <a:ext cx="3361690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34722" sz="3000" spc="22">
                <a:latin typeface="Symbol"/>
                <a:cs typeface="Symbol"/>
              </a:rPr>
              <a:t></a:t>
            </a:r>
            <a:r>
              <a:rPr dirty="0" baseline="-34722" sz="3000" spc="82">
                <a:latin typeface="Times New Roman"/>
                <a:cs typeface="Times New Roman"/>
              </a:rPr>
              <a:t> </a:t>
            </a:r>
            <a:r>
              <a:rPr dirty="0" baseline="-34722" sz="3000" spc="112" i="1">
                <a:latin typeface="Times New Roman"/>
                <a:cs typeface="Times New Roman"/>
              </a:rPr>
              <a:t>D</a:t>
            </a:r>
            <a:r>
              <a:rPr dirty="0" baseline="-34722" sz="3000" spc="15">
                <a:latin typeface="Times New Roman"/>
                <a:cs typeface="Times New Roman"/>
              </a:rPr>
              <a:t>(</a:t>
            </a:r>
            <a:r>
              <a:rPr dirty="0" baseline="-34722" sz="3000" spc="-472">
                <a:latin typeface="Times New Roman"/>
                <a:cs typeface="Times New Roman"/>
              </a:rPr>
              <a:t> </a:t>
            </a:r>
            <a:r>
              <a:rPr dirty="0" baseline="-34722" sz="3000" spc="15" i="1">
                <a:latin typeface="Times New Roman"/>
                <a:cs typeface="Times New Roman"/>
              </a:rPr>
              <a:t>x</a:t>
            </a:r>
            <a:r>
              <a:rPr dirty="0" baseline="-34722" sz="3000" spc="7" i="1">
                <a:latin typeface="Times New Roman"/>
                <a:cs typeface="Times New Roman"/>
              </a:rPr>
              <a:t> </a:t>
            </a:r>
            <a:r>
              <a:rPr dirty="0" baseline="-34722" sz="3000" spc="7">
                <a:latin typeface="Times New Roman"/>
                <a:cs typeface="Times New Roman"/>
              </a:rPr>
              <a:t>,</a:t>
            </a:r>
            <a:r>
              <a:rPr dirty="0" baseline="-34722" sz="3000" spc="-82">
                <a:latin typeface="Times New Roman"/>
                <a:cs typeface="Times New Roman"/>
              </a:rPr>
              <a:t> </a:t>
            </a:r>
            <a:r>
              <a:rPr dirty="0" baseline="-34722" sz="3000" spc="15" i="1">
                <a:latin typeface="Times New Roman"/>
                <a:cs typeface="Times New Roman"/>
              </a:rPr>
              <a:t>y</a:t>
            </a:r>
            <a:r>
              <a:rPr dirty="0" baseline="-34722" sz="3000" spc="44" i="1">
                <a:latin typeface="Times New Roman"/>
                <a:cs typeface="Times New Roman"/>
              </a:rPr>
              <a:t> </a:t>
            </a:r>
            <a:r>
              <a:rPr dirty="0" baseline="-34722" sz="3000" spc="135">
                <a:latin typeface="Times New Roman"/>
                <a:cs typeface="Times New Roman"/>
              </a:rPr>
              <a:t>,</a:t>
            </a:r>
            <a:r>
              <a:rPr dirty="0" baseline="-33068" sz="3150" spc="-67" i="1">
                <a:latin typeface="Symbol"/>
                <a:cs typeface="Symbol"/>
              </a:rPr>
              <a:t></a:t>
            </a:r>
            <a:r>
              <a:rPr dirty="0" baseline="-33068" sz="3150" spc="330">
                <a:latin typeface="Times New Roman"/>
                <a:cs typeface="Times New Roman"/>
              </a:rPr>
              <a:t> </a:t>
            </a:r>
            <a:r>
              <a:rPr dirty="0" baseline="-34722" sz="3000" spc="15">
                <a:latin typeface="Times New Roman"/>
                <a:cs typeface="Times New Roman"/>
              </a:rPr>
              <a:t>)</a:t>
            </a:r>
            <a:r>
              <a:rPr dirty="0" baseline="-34722" sz="3000" spc="-187">
                <a:latin typeface="Times New Roman"/>
                <a:cs typeface="Times New Roman"/>
              </a:rPr>
              <a:t> </a:t>
            </a:r>
            <a:r>
              <a:rPr dirty="0" baseline="-34722" sz="3000" spc="22">
                <a:latin typeface="Symbol"/>
                <a:cs typeface="Symbol"/>
              </a:rPr>
              <a:t></a:t>
            </a:r>
            <a:r>
              <a:rPr dirty="0" baseline="-34722" sz="3000" spc="75">
                <a:latin typeface="Times New Roman"/>
                <a:cs typeface="Times New Roman"/>
              </a:rPr>
              <a:t> </a:t>
            </a:r>
            <a:r>
              <a:rPr dirty="0" sz="2000" spc="15">
                <a:latin typeface="Times New Roman"/>
                <a:cs typeface="Times New Roman"/>
              </a:rPr>
              <a:t>1</a:t>
            </a:r>
            <a:r>
              <a:rPr dirty="0" sz="2000" spc="-105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</a:t>
            </a:r>
            <a:r>
              <a:rPr dirty="0" sz="2000" spc="-1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Symbol"/>
                <a:cs typeface="Symbol"/>
              </a:rPr>
              <a:t></a:t>
            </a:r>
            <a:r>
              <a:rPr dirty="0" sz="2000" spc="80" i="1">
                <a:latin typeface="Times New Roman"/>
                <a:cs typeface="Times New Roman"/>
              </a:rPr>
              <a:t>D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15">
                <a:latin typeface="Times New Roman"/>
                <a:cs typeface="Times New Roman"/>
              </a:rPr>
              <a:t> </a:t>
            </a:r>
            <a:r>
              <a:rPr dirty="0" sz="2000" spc="50" i="1">
                <a:latin typeface="Times New Roman"/>
                <a:cs typeface="Times New Roman"/>
              </a:rPr>
              <a:t>x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75" i="1">
                <a:latin typeface="Times New Roman"/>
                <a:cs typeface="Times New Roman"/>
              </a:rPr>
              <a:t>y</a:t>
            </a:r>
            <a:r>
              <a:rPr dirty="0" sz="2000" spc="85">
                <a:latin typeface="Times New Roman"/>
                <a:cs typeface="Times New Roman"/>
              </a:rPr>
              <a:t>,</a:t>
            </a:r>
            <a:r>
              <a:rPr dirty="0" sz="2100" spc="-45" i="1">
                <a:latin typeface="Symbol"/>
                <a:cs typeface="Symbol"/>
              </a:rPr>
              <a:t>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r>
              <a:rPr dirty="0" sz="2000" spc="-170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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05600" y="3164436"/>
            <a:ext cx="100965" cy="205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50" spc="15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26430" y="2798929"/>
            <a:ext cx="1461770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latin typeface="Symbol"/>
                <a:cs typeface="Symbol"/>
              </a:rPr>
              <a:t></a:t>
            </a:r>
            <a:r>
              <a:rPr dirty="0" sz="2000" spc="-1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Symbol"/>
                <a:cs typeface="Symbol"/>
              </a:rPr>
              <a:t></a:t>
            </a:r>
            <a:r>
              <a:rPr dirty="0" sz="2000" spc="80" i="1">
                <a:latin typeface="Times New Roman"/>
                <a:cs typeface="Times New Roman"/>
              </a:rPr>
              <a:t>D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15">
                <a:latin typeface="Times New Roman"/>
                <a:cs typeface="Times New Roman"/>
              </a:rPr>
              <a:t> </a:t>
            </a:r>
            <a:r>
              <a:rPr dirty="0" sz="2000" spc="50" i="1">
                <a:latin typeface="Times New Roman"/>
                <a:cs typeface="Times New Roman"/>
              </a:rPr>
              <a:t>x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75" i="1">
                <a:latin typeface="Times New Roman"/>
                <a:cs typeface="Times New Roman"/>
              </a:rPr>
              <a:t>y</a:t>
            </a:r>
            <a:r>
              <a:rPr dirty="0" sz="2000" spc="90">
                <a:latin typeface="Times New Roman"/>
                <a:cs typeface="Times New Roman"/>
              </a:rPr>
              <a:t>,</a:t>
            </a:r>
            <a:r>
              <a:rPr dirty="0" sz="2100" spc="-45" i="1">
                <a:latin typeface="Symbol"/>
                <a:cs typeface="Symbol"/>
              </a:rPr>
              <a:t>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r>
              <a:rPr dirty="0" sz="2000" spc="-175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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66897" y="3158975"/>
            <a:ext cx="1282065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76225" algn="l"/>
              </a:tabLst>
            </a:pPr>
            <a:r>
              <a:rPr dirty="0" baseline="-13888" sz="3000" spc="15">
                <a:latin typeface="Symbol"/>
                <a:cs typeface="Symbol"/>
              </a:rPr>
              <a:t></a:t>
            </a:r>
            <a:r>
              <a:rPr dirty="0" baseline="-13888" sz="3000" spc="15">
                <a:latin typeface="Times New Roman"/>
                <a:cs typeface="Times New Roman"/>
              </a:rPr>
              <a:t>	</a:t>
            </a:r>
            <a:r>
              <a:rPr dirty="0" sz="2000" spc="75">
                <a:latin typeface="Symbol"/>
                <a:cs typeface="Symbol"/>
              </a:rPr>
              <a:t>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15">
                <a:latin typeface="Times New Roman"/>
                <a:cs typeface="Times New Roman"/>
              </a:rPr>
              <a:t> </a:t>
            </a:r>
            <a:r>
              <a:rPr dirty="0" sz="2000" spc="50" i="1">
                <a:latin typeface="Times New Roman"/>
                <a:cs typeface="Times New Roman"/>
              </a:rPr>
              <a:t>x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70" i="1">
                <a:latin typeface="Times New Roman"/>
                <a:cs typeface="Times New Roman"/>
              </a:rPr>
              <a:t>y</a:t>
            </a:r>
            <a:r>
              <a:rPr dirty="0" sz="2000" spc="90">
                <a:latin typeface="Times New Roman"/>
                <a:cs typeface="Times New Roman"/>
              </a:rPr>
              <a:t>,</a:t>
            </a:r>
            <a:r>
              <a:rPr dirty="0" sz="2100" spc="-45" i="1">
                <a:latin typeface="Symbol"/>
                <a:cs typeface="Symbol"/>
              </a:rPr>
              <a:t>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66897" y="2798929"/>
            <a:ext cx="1621155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2777" sz="3000" spc="15">
                <a:latin typeface="Symbol"/>
                <a:cs typeface="Symbol"/>
              </a:rPr>
              <a:t></a:t>
            </a:r>
            <a:r>
              <a:rPr dirty="0" baseline="2777" sz="3000" spc="-217">
                <a:latin typeface="Times New Roman"/>
                <a:cs typeface="Times New Roman"/>
              </a:rPr>
              <a:t> </a:t>
            </a:r>
            <a:r>
              <a:rPr dirty="0" sz="2000" spc="125">
                <a:latin typeface="Symbol"/>
                <a:cs typeface="Symbol"/>
              </a:rPr>
              <a:t></a:t>
            </a:r>
            <a:r>
              <a:rPr dirty="0" baseline="43478" sz="1725" spc="22">
                <a:latin typeface="Times New Roman"/>
                <a:cs typeface="Times New Roman"/>
              </a:rPr>
              <a:t>2</a:t>
            </a:r>
            <a:r>
              <a:rPr dirty="0" baseline="43478" sz="1725" spc="-240">
                <a:latin typeface="Times New Roman"/>
                <a:cs typeface="Times New Roman"/>
              </a:rPr>
              <a:t> </a:t>
            </a:r>
            <a:r>
              <a:rPr dirty="0" sz="2000" spc="80" i="1">
                <a:latin typeface="Times New Roman"/>
                <a:cs typeface="Times New Roman"/>
              </a:rPr>
              <a:t>D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15">
                <a:latin typeface="Times New Roman"/>
                <a:cs typeface="Times New Roman"/>
              </a:rPr>
              <a:t> </a:t>
            </a:r>
            <a:r>
              <a:rPr dirty="0" sz="2000" spc="45" i="1">
                <a:latin typeface="Times New Roman"/>
                <a:cs typeface="Times New Roman"/>
              </a:rPr>
              <a:t>x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75" i="1">
                <a:latin typeface="Times New Roman"/>
                <a:cs typeface="Times New Roman"/>
              </a:rPr>
              <a:t>y</a:t>
            </a:r>
            <a:r>
              <a:rPr dirty="0" sz="2000" spc="90">
                <a:latin typeface="Times New Roman"/>
                <a:cs typeface="Times New Roman"/>
              </a:rPr>
              <a:t>,</a:t>
            </a:r>
            <a:r>
              <a:rPr dirty="0" sz="2100" spc="-45" i="1">
                <a:latin typeface="Symbol"/>
                <a:cs typeface="Symbol"/>
              </a:rPr>
              <a:t>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r>
              <a:rPr dirty="0" sz="2000" spc="-175">
                <a:latin typeface="Times New Roman"/>
                <a:cs typeface="Times New Roman"/>
              </a:rPr>
              <a:t> </a:t>
            </a:r>
            <a:r>
              <a:rPr dirty="0" baseline="2777" sz="3000" spc="15">
                <a:latin typeface="Symbol"/>
                <a:cs typeface="Symbol"/>
              </a:rPr>
              <a:t></a:t>
            </a:r>
            <a:endParaRPr baseline="2777" sz="30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3683" y="2973315"/>
            <a:ext cx="100901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baseline="-12500" sz="3000" spc="15">
                <a:latin typeface="Symbol"/>
                <a:cs typeface="Symbol"/>
              </a:rPr>
              <a:t></a:t>
            </a:r>
            <a:r>
              <a:rPr dirty="0" baseline="-12500" sz="3000" spc="37">
                <a:latin typeface="Times New Roman"/>
                <a:cs typeface="Times New Roman"/>
              </a:rPr>
              <a:t> </a:t>
            </a:r>
            <a:r>
              <a:rPr dirty="0" sz="2000" spc="-745" i="1">
                <a:latin typeface="Times New Roman"/>
                <a:cs typeface="Times New Roman"/>
              </a:rPr>
              <a:t>y</a:t>
            </a:r>
            <a:r>
              <a:rPr dirty="0" baseline="2777" sz="3000" spc="15">
                <a:latin typeface="Times New Roman"/>
                <a:cs typeface="Times New Roman"/>
              </a:rPr>
              <a:t>ˆ</a:t>
            </a:r>
            <a:r>
              <a:rPr dirty="0" baseline="2777" sz="3000" spc="-150">
                <a:latin typeface="Times New Roman"/>
                <a:cs typeface="Times New Roman"/>
              </a:rPr>
              <a:t> </a:t>
            </a:r>
            <a:r>
              <a:rPr dirty="0" baseline="-12500" sz="3000" spc="15">
                <a:latin typeface="Symbol"/>
                <a:cs typeface="Symbol"/>
              </a:rPr>
              <a:t></a:t>
            </a:r>
            <a:r>
              <a:rPr dirty="0" baseline="-12500" sz="3000" spc="-37">
                <a:latin typeface="Times New Roman"/>
                <a:cs typeface="Times New Roman"/>
              </a:rPr>
              <a:t> </a:t>
            </a:r>
            <a:r>
              <a:rPr dirty="0" sz="2000" spc="15">
                <a:latin typeface="Symbol"/>
                <a:cs typeface="Symbol"/>
              </a:rPr>
              <a:t></a:t>
            </a:r>
            <a:r>
              <a:rPr dirty="0" sz="2000">
                <a:latin typeface="Times New Roman"/>
                <a:cs typeface="Times New Roman"/>
              </a:rPr>
              <a:t> </a:t>
            </a:r>
            <a:r>
              <a:rPr dirty="0" sz="2000" spc="50">
                <a:latin typeface="Symbol"/>
                <a:cs typeface="Symbol"/>
              </a:rPr>
              <a:t></a:t>
            </a:r>
            <a:r>
              <a:rPr dirty="0" baseline="1388" sz="3000" spc="15">
                <a:latin typeface="Symbol"/>
                <a:cs typeface="Symbol"/>
              </a:rPr>
              <a:t></a:t>
            </a:r>
            <a:endParaRPr baseline="1388" sz="30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3683" y="2611145"/>
            <a:ext cx="49720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2000" spc="10">
                <a:latin typeface="Symbol"/>
                <a:cs typeface="Symbol"/>
              </a:rPr>
              <a:t>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baseline="5555" sz="3000" spc="-1057" i="1">
                <a:latin typeface="Times New Roman"/>
                <a:cs typeface="Times New Roman"/>
              </a:rPr>
              <a:t>x</a:t>
            </a:r>
            <a:r>
              <a:rPr dirty="0" baseline="6944" sz="3000" spc="15">
                <a:latin typeface="Times New Roman"/>
                <a:cs typeface="Times New Roman"/>
              </a:rPr>
              <a:t>ˆ</a:t>
            </a:r>
            <a:r>
              <a:rPr dirty="0" baseline="6944" sz="3000" spc="-150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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68716" y="3368357"/>
            <a:ext cx="186055" cy="205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50" spc="15" i="1">
                <a:latin typeface="Times New Roman"/>
                <a:cs typeface="Times New Roman"/>
              </a:rPr>
              <a:t>y</a:t>
            </a:r>
            <a:r>
              <a:rPr dirty="0" sz="1150" spc="70" i="1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63214" y="2977032"/>
            <a:ext cx="474345" cy="4438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2140"/>
              </a:lnSpc>
              <a:spcBef>
                <a:spcPts val="120"/>
              </a:spcBef>
            </a:pPr>
            <a:r>
              <a:rPr dirty="0" sz="2000" spc="10" b="1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  <a:p>
            <a:pPr marL="127635">
              <a:lnSpc>
                <a:spcPts val="1120"/>
              </a:lnSpc>
            </a:pPr>
            <a:r>
              <a:rPr dirty="0" sz="1150" spc="95" i="1">
                <a:latin typeface="Times New Roman"/>
                <a:cs typeface="Times New Roman"/>
              </a:rPr>
              <a:t>x</a:t>
            </a:r>
            <a:r>
              <a:rPr dirty="0" sz="1150" spc="20">
                <a:latin typeface="Symbol"/>
                <a:cs typeface="Symbol"/>
              </a:rPr>
              <a:t></a:t>
            </a:r>
            <a:r>
              <a:rPr dirty="0" sz="1150" spc="-180">
                <a:latin typeface="Times New Roman"/>
                <a:cs typeface="Times New Roman"/>
              </a:rPr>
              <a:t> </a:t>
            </a:r>
            <a:r>
              <a:rPr dirty="0" sz="1150" spc="15" i="1">
                <a:latin typeface="Times New Roman"/>
                <a:cs typeface="Times New Roman"/>
              </a:rPr>
              <a:t>x</a:t>
            </a:r>
            <a:r>
              <a:rPr dirty="0" sz="1150" spc="135" i="1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53087" y="3221789"/>
            <a:ext cx="359410" cy="205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50" spc="100" i="1">
                <a:latin typeface="Times New Roman"/>
                <a:cs typeface="Times New Roman"/>
              </a:rPr>
              <a:t>x</a:t>
            </a:r>
            <a:r>
              <a:rPr dirty="0" sz="1150" spc="20">
                <a:latin typeface="Symbol"/>
                <a:cs typeface="Symbol"/>
              </a:rPr>
              <a:t></a:t>
            </a:r>
            <a:r>
              <a:rPr dirty="0" sz="1150" spc="-180">
                <a:latin typeface="Times New Roman"/>
                <a:cs typeface="Times New Roman"/>
              </a:rPr>
              <a:t> </a:t>
            </a:r>
            <a:r>
              <a:rPr dirty="0" sz="1150" spc="15" i="1">
                <a:latin typeface="Times New Roman"/>
                <a:cs typeface="Times New Roman"/>
              </a:rPr>
              <a:t>x</a:t>
            </a:r>
            <a:r>
              <a:rPr dirty="0" sz="1150" spc="135" i="1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34884" y="3513635"/>
            <a:ext cx="420370" cy="21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50" spc="-40" i="1">
                <a:latin typeface="Symbol"/>
                <a:cs typeface="Symbol"/>
              </a:rPr>
              <a:t></a:t>
            </a:r>
            <a:r>
              <a:rPr dirty="0" sz="1250" spc="-100">
                <a:latin typeface="Times New Roman"/>
                <a:cs typeface="Times New Roman"/>
              </a:rPr>
              <a:t> </a:t>
            </a:r>
            <a:r>
              <a:rPr dirty="0" sz="1150" spc="-15">
                <a:latin typeface="Symbol"/>
                <a:cs typeface="Symbol"/>
              </a:rPr>
              <a:t></a:t>
            </a:r>
            <a:r>
              <a:rPr dirty="0" sz="1250" spc="60" i="1">
                <a:latin typeface="Symbol"/>
                <a:cs typeface="Symbol"/>
              </a:rPr>
              <a:t></a:t>
            </a:r>
            <a:r>
              <a:rPr dirty="0" baseline="-19607" sz="1275" spc="-7" i="1">
                <a:latin typeface="Times New Roman"/>
                <a:cs typeface="Times New Roman"/>
              </a:rPr>
              <a:t>i</a:t>
            </a:r>
            <a:endParaRPr baseline="-19607" sz="1275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60126" y="3957812"/>
            <a:ext cx="109855" cy="205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50" spc="20" i="1">
                <a:latin typeface="Times New Roman"/>
                <a:cs typeface="Times New Roman"/>
              </a:rPr>
              <a:t>T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65359" y="4480941"/>
            <a:ext cx="62928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16890" algn="l"/>
              </a:tabLst>
            </a:pPr>
            <a:r>
              <a:rPr dirty="0" sz="1150" spc="15" i="1">
                <a:latin typeface="Times New Roman"/>
                <a:cs typeface="Times New Roman"/>
              </a:rPr>
              <a:t>y</a:t>
            </a:r>
            <a:r>
              <a:rPr dirty="0" sz="1150" spc="15" i="1">
                <a:latin typeface="Times New Roman"/>
                <a:cs typeface="Times New Roman"/>
              </a:rPr>
              <a:t> </a:t>
            </a:r>
            <a:r>
              <a:rPr dirty="0" sz="1150" spc="-140" i="1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,</a:t>
            </a:r>
            <a:r>
              <a:rPr dirty="0" sz="1150" spc="-110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Symbol"/>
                <a:cs typeface="Symbol"/>
              </a:rPr>
              <a:t>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10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21757" y="3997162"/>
            <a:ext cx="998219" cy="6426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39115">
              <a:lnSpc>
                <a:spcPts val="1980"/>
              </a:lnSpc>
              <a:spcBef>
                <a:spcPts val="120"/>
              </a:spcBef>
              <a:tabLst>
                <a:tab pos="860425" algn="l"/>
              </a:tabLst>
            </a:pPr>
            <a:r>
              <a:rPr dirty="0" sz="2000" spc="10">
                <a:latin typeface="Symbol"/>
                <a:cs typeface="Symbol"/>
              </a:rPr>
              <a:t></a:t>
            </a:r>
            <a:r>
              <a:rPr dirty="0" sz="2000" spc="10">
                <a:latin typeface="Times New Roman"/>
                <a:cs typeface="Times New Roman"/>
              </a:rPr>
              <a:t>	</a:t>
            </a:r>
            <a:r>
              <a:rPr dirty="0" sz="2000" spc="10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  <a:p>
            <a:pPr marL="50800">
              <a:lnSpc>
                <a:spcPts val="1725"/>
              </a:lnSpc>
              <a:tabLst>
                <a:tab pos="538480" algn="l"/>
              </a:tabLst>
            </a:pPr>
            <a:r>
              <a:rPr dirty="0" sz="2000" spc="10" b="1">
                <a:latin typeface="Symbol"/>
                <a:cs typeface="Symbol"/>
              </a:rPr>
              <a:t></a:t>
            </a:r>
            <a:r>
              <a:rPr dirty="0" sz="2000" spc="10">
                <a:latin typeface="Times New Roman"/>
                <a:cs typeface="Times New Roman"/>
              </a:rPr>
              <a:t>	</a:t>
            </a:r>
            <a:r>
              <a:rPr dirty="0" baseline="-11111" sz="3000" spc="15">
                <a:latin typeface="Symbol"/>
                <a:cs typeface="Symbol"/>
              </a:rPr>
              <a:t></a:t>
            </a:r>
            <a:r>
              <a:rPr dirty="0" baseline="-11111" sz="3000" spc="-22">
                <a:latin typeface="Times New Roman"/>
                <a:cs typeface="Times New Roman"/>
              </a:rPr>
              <a:t> </a:t>
            </a:r>
            <a:r>
              <a:rPr dirty="0" baseline="1388" sz="3000" spc="-555" i="1">
                <a:latin typeface="Times New Roman"/>
                <a:cs typeface="Times New Roman"/>
              </a:rPr>
              <a:t>y</a:t>
            </a:r>
            <a:r>
              <a:rPr dirty="0" baseline="2777" sz="3000" spc="-555">
                <a:latin typeface="Times New Roman"/>
                <a:cs typeface="Times New Roman"/>
              </a:rPr>
              <a:t>ˆ</a:t>
            </a:r>
            <a:endParaRPr baseline="2777" sz="3000">
              <a:latin typeface="Times New Roman"/>
              <a:cs typeface="Times New Roman"/>
            </a:endParaRPr>
          </a:p>
          <a:p>
            <a:pPr marL="165735">
              <a:lnSpc>
                <a:spcPts val="1120"/>
              </a:lnSpc>
            </a:pPr>
            <a:r>
              <a:rPr dirty="0" sz="1150" spc="95" i="1">
                <a:latin typeface="Times New Roman"/>
                <a:cs typeface="Times New Roman"/>
              </a:rPr>
              <a:t>x</a:t>
            </a:r>
            <a:r>
              <a:rPr dirty="0" sz="1150" spc="20">
                <a:latin typeface="Symbol"/>
                <a:cs typeface="Symbol"/>
              </a:rPr>
              <a:t></a:t>
            </a:r>
            <a:r>
              <a:rPr dirty="0" sz="1150" spc="-180">
                <a:latin typeface="Times New Roman"/>
                <a:cs typeface="Times New Roman"/>
              </a:rPr>
              <a:t> </a:t>
            </a:r>
            <a:r>
              <a:rPr dirty="0" sz="1150" spc="15" i="1">
                <a:latin typeface="Times New Roman"/>
                <a:cs typeface="Times New Roman"/>
              </a:rPr>
              <a:t>x</a:t>
            </a:r>
            <a:r>
              <a:rPr dirty="0" sz="1150" spc="135" i="1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99914" y="4363528"/>
            <a:ext cx="692150" cy="205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16230" algn="l"/>
                <a:tab pos="636905" algn="l"/>
              </a:tabLst>
            </a:pPr>
            <a:r>
              <a:rPr dirty="0" sz="1150" spc="10" i="1">
                <a:latin typeface="Times New Roman"/>
                <a:cs typeface="Times New Roman"/>
              </a:rPr>
              <a:t>i</a:t>
            </a:r>
            <a:r>
              <a:rPr dirty="0" sz="1150" spc="10" i="1">
                <a:latin typeface="Times New Roman"/>
                <a:cs typeface="Times New Roman"/>
              </a:rPr>
              <a:t>	</a:t>
            </a:r>
            <a:r>
              <a:rPr dirty="0" sz="1150" spc="10" i="1">
                <a:latin typeface="Times New Roman"/>
                <a:cs typeface="Times New Roman"/>
              </a:rPr>
              <a:t>i</a:t>
            </a:r>
            <a:r>
              <a:rPr dirty="0" sz="1150" spc="10" i="1">
                <a:latin typeface="Times New Roman"/>
                <a:cs typeface="Times New Roman"/>
              </a:rPr>
              <a:t>	</a:t>
            </a:r>
            <a:r>
              <a:rPr dirty="0" sz="1150" spc="10" i="1">
                <a:latin typeface="Times New Roman"/>
                <a:cs typeface="Times New Roman"/>
              </a:rPr>
              <a:t>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56231" y="4363528"/>
            <a:ext cx="558800" cy="205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50" spc="-10" i="1">
                <a:latin typeface="Times New Roman"/>
                <a:cs typeface="Times New Roman"/>
              </a:rPr>
              <a:t>ex</a:t>
            </a:r>
            <a:r>
              <a:rPr dirty="0" sz="1150" spc="10" i="1">
                <a:latin typeface="Times New Roman"/>
                <a:cs typeface="Times New Roman"/>
              </a:rPr>
              <a:t>t</a:t>
            </a:r>
            <a:r>
              <a:rPr dirty="0" sz="1150" spc="50" i="1">
                <a:latin typeface="Times New Roman"/>
                <a:cs typeface="Times New Roman"/>
              </a:rPr>
              <a:t>r</a:t>
            </a:r>
            <a:r>
              <a:rPr dirty="0" sz="1150" spc="-10" i="1">
                <a:latin typeface="Times New Roman"/>
                <a:cs typeface="Times New Roman"/>
              </a:rPr>
              <a:t>e</a:t>
            </a:r>
            <a:r>
              <a:rPr dirty="0" sz="1150" spc="10" i="1">
                <a:latin typeface="Times New Roman"/>
                <a:cs typeface="Times New Roman"/>
              </a:rPr>
              <a:t>m</a:t>
            </a:r>
            <a:r>
              <a:rPr dirty="0" sz="1150" spc="95" i="1">
                <a:latin typeface="Times New Roman"/>
                <a:cs typeface="Times New Roman"/>
              </a:rPr>
              <a:t>a</a:t>
            </a:r>
            <a:r>
              <a:rPr dirty="0" sz="1150" spc="10" i="1">
                <a:latin typeface="Times New Roman"/>
                <a:cs typeface="Times New Roman"/>
              </a:rPr>
              <a:t>l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57521" y="4821265"/>
            <a:ext cx="55880" cy="15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50" spc="-5" i="1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32347" y="4667793"/>
            <a:ext cx="55880" cy="15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50" spc="-5" i="1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19322" y="4378246"/>
            <a:ext cx="1976755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452120" algn="l"/>
                <a:tab pos="1552575" algn="l"/>
              </a:tabLst>
            </a:pPr>
            <a:r>
              <a:rPr dirty="0" sz="2000" spc="15">
                <a:latin typeface="Times New Roman"/>
                <a:cs typeface="Times New Roman"/>
              </a:rPr>
              <a:t>2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baseline="-12500" sz="3000" spc="15">
                <a:latin typeface="Symbol"/>
                <a:cs typeface="Symbol"/>
              </a:rPr>
              <a:t></a:t>
            </a:r>
            <a:r>
              <a:rPr dirty="0" baseline="-12500" sz="3000">
                <a:latin typeface="Times New Roman"/>
                <a:cs typeface="Times New Roman"/>
              </a:rPr>
              <a:t>	</a:t>
            </a:r>
            <a:r>
              <a:rPr dirty="0" sz="2000" spc="75">
                <a:latin typeface="Symbol"/>
                <a:cs typeface="Symbol"/>
              </a:rPr>
              <a:t>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15">
                <a:latin typeface="Times New Roman"/>
                <a:cs typeface="Times New Roman"/>
              </a:rPr>
              <a:t> </a:t>
            </a:r>
            <a:r>
              <a:rPr dirty="0" sz="2000" spc="50" i="1">
                <a:latin typeface="Times New Roman"/>
                <a:cs typeface="Times New Roman"/>
              </a:rPr>
              <a:t>x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75" i="1">
                <a:latin typeface="Times New Roman"/>
                <a:cs typeface="Times New Roman"/>
              </a:rPr>
              <a:t>y</a:t>
            </a:r>
            <a:r>
              <a:rPr dirty="0" sz="2000" spc="85">
                <a:latin typeface="Times New Roman"/>
                <a:cs typeface="Times New Roman"/>
              </a:rPr>
              <a:t>,</a:t>
            </a:r>
            <a:r>
              <a:rPr dirty="0" sz="2100" spc="-45" i="1">
                <a:latin typeface="Symbol"/>
                <a:cs typeface="Symbol"/>
              </a:rPr>
              <a:t>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baseline="-12500" sz="3000" spc="15">
                <a:latin typeface="Symbol"/>
                <a:cs typeface="Symbol"/>
              </a:rPr>
              <a:t></a:t>
            </a:r>
            <a:r>
              <a:rPr dirty="0" baseline="-12500" sz="3000" spc="-480">
                <a:latin typeface="Times New Roman"/>
                <a:cs typeface="Times New Roman"/>
              </a:rPr>
              <a:t> </a:t>
            </a:r>
            <a:r>
              <a:rPr dirty="0" baseline="-33816" sz="1725" spc="157" i="1">
                <a:latin typeface="Times New Roman"/>
                <a:cs typeface="Times New Roman"/>
              </a:rPr>
              <a:t>y</a:t>
            </a:r>
            <a:r>
              <a:rPr dirty="0" baseline="-33816" sz="1725" spc="30">
                <a:latin typeface="Symbol"/>
                <a:cs typeface="Symbol"/>
              </a:rPr>
              <a:t></a:t>
            </a:r>
            <a:r>
              <a:rPr dirty="0" baseline="-33816" sz="1725">
                <a:latin typeface="Times New Roman"/>
                <a:cs typeface="Times New Roman"/>
              </a:rPr>
              <a:t> </a:t>
            </a:r>
            <a:r>
              <a:rPr dirty="0" baseline="-33816" sz="1725" spc="-22">
                <a:latin typeface="Times New Roman"/>
                <a:cs typeface="Times New Roman"/>
              </a:rPr>
              <a:t> </a:t>
            </a:r>
            <a:r>
              <a:rPr dirty="0" baseline="13071" sz="1275" spc="-7" i="1">
                <a:latin typeface="Times New Roman"/>
                <a:cs typeface="Times New Roman"/>
              </a:rPr>
              <a:t>i</a:t>
            </a:r>
            <a:endParaRPr baseline="13071" sz="1275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335918" y="3448522"/>
            <a:ext cx="55880" cy="15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50" spc="-5" i="1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601030" y="3158975"/>
            <a:ext cx="1798320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73685" algn="l"/>
                <a:tab pos="1374775" algn="l"/>
              </a:tabLst>
            </a:pPr>
            <a:r>
              <a:rPr dirty="0" baseline="-12500" sz="3000" spc="15">
                <a:latin typeface="Symbol"/>
                <a:cs typeface="Symbol"/>
              </a:rPr>
              <a:t></a:t>
            </a:r>
            <a:r>
              <a:rPr dirty="0" baseline="-12500" sz="3000" spc="15">
                <a:latin typeface="Times New Roman"/>
                <a:cs typeface="Times New Roman"/>
              </a:rPr>
              <a:t>	</a:t>
            </a:r>
            <a:r>
              <a:rPr dirty="0" sz="2000" spc="80">
                <a:latin typeface="Symbol"/>
                <a:cs typeface="Symbol"/>
              </a:rPr>
              <a:t></a:t>
            </a:r>
            <a:r>
              <a:rPr dirty="0" sz="2000" spc="10">
                <a:latin typeface="Times New Roman"/>
                <a:cs typeface="Times New Roman"/>
              </a:rPr>
              <a:t>(</a:t>
            </a:r>
            <a:r>
              <a:rPr dirty="0" sz="2000" spc="-320">
                <a:latin typeface="Times New Roman"/>
                <a:cs typeface="Times New Roman"/>
              </a:rPr>
              <a:t> </a:t>
            </a:r>
            <a:r>
              <a:rPr dirty="0" sz="2000" spc="50" i="1">
                <a:latin typeface="Times New Roman"/>
                <a:cs typeface="Times New Roman"/>
              </a:rPr>
              <a:t>x</a:t>
            </a:r>
            <a:r>
              <a:rPr dirty="0" sz="2000" spc="5">
                <a:latin typeface="Times New Roman"/>
                <a:cs typeface="Times New Roman"/>
              </a:rPr>
              <a:t>,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75" i="1">
                <a:latin typeface="Times New Roman"/>
                <a:cs typeface="Times New Roman"/>
              </a:rPr>
              <a:t>y</a:t>
            </a:r>
            <a:r>
              <a:rPr dirty="0" sz="2000" spc="90">
                <a:latin typeface="Times New Roman"/>
                <a:cs typeface="Times New Roman"/>
              </a:rPr>
              <a:t>,</a:t>
            </a:r>
            <a:r>
              <a:rPr dirty="0" sz="2100" spc="-45" i="1">
                <a:latin typeface="Symbol"/>
                <a:cs typeface="Symbol"/>
              </a:rPr>
              <a:t>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Times New Roman"/>
                <a:cs typeface="Times New Roman"/>
              </a:rPr>
              <a:t>)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baseline="-12500" sz="3000" spc="15">
                <a:latin typeface="Symbol"/>
                <a:cs typeface="Symbol"/>
              </a:rPr>
              <a:t></a:t>
            </a:r>
            <a:r>
              <a:rPr dirty="0" baseline="-12500" sz="3000" spc="-472">
                <a:latin typeface="Times New Roman"/>
                <a:cs typeface="Times New Roman"/>
              </a:rPr>
              <a:t> </a:t>
            </a:r>
            <a:r>
              <a:rPr dirty="0" baseline="-33816" sz="1725" spc="157" i="1">
                <a:latin typeface="Times New Roman"/>
                <a:cs typeface="Times New Roman"/>
              </a:rPr>
              <a:t>y</a:t>
            </a:r>
            <a:r>
              <a:rPr dirty="0" baseline="-33816" sz="1725" spc="30">
                <a:latin typeface="Symbol"/>
                <a:cs typeface="Symbol"/>
              </a:rPr>
              <a:t></a:t>
            </a:r>
            <a:r>
              <a:rPr dirty="0" baseline="-33816" sz="1725">
                <a:latin typeface="Times New Roman"/>
                <a:cs typeface="Times New Roman"/>
              </a:rPr>
              <a:t> </a:t>
            </a:r>
            <a:r>
              <a:rPr dirty="0" baseline="-33816" sz="1725" spc="-30">
                <a:latin typeface="Times New Roman"/>
                <a:cs typeface="Times New Roman"/>
              </a:rPr>
              <a:t> </a:t>
            </a:r>
            <a:r>
              <a:rPr dirty="0" baseline="13071" sz="1275" spc="-7" i="1">
                <a:latin typeface="Times New Roman"/>
                <a:cs typeface="Times New Roman"/>
              </a:rPr>
              <a:t>i</a:t>
            </a:r>
            <a:endParaRPr baseline="13071" sz="1275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09553" y="3520007"/>
            <a:ext cx="407670" cy="21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50" spc="-40" i="1">
                <a:latin typeface="Symbol"/>
                <a:cs typeface="Symbol"/>
              </a:rPr>
              <a:t></a:t>
            </a:r>
            <a:r>
              <a:rPr dirty="0" sz="1250" spc="-100">
                <a:latin typeface="Times New Roman"/>
                <a:cs typeface="Times New Roman"/>
              </a:rPr>
              <a:t> </a:t>
            </a:r>
            <a:r>
              <a:rPr dirty="0" sz="1150" spc="-15">
                <a:latin typeface="Symbol"/>
                <a:cs typeface="Symbol"/>
              </a:rPr>
              <a:t></a:t>
            </a:r>
            <a:r>
              <a:rPr dirty="0" sz="1250" spc="60" i="1">
                <a:latin typeface="Symbol"/>
                <a:cs typeface="Symbol"/>
              </a:rPr>
              <a:t></a:t>
            </a:r>
            <a:r>
              <a:rPr dirty="0" baseline="-19607" sz="1275" spc="-7" i="1">
                <a:latin typeface="Times New Roman"/>
                <a:cs typeface="Times New Roman"/>
              </a:rPr>
              <a:t>i</a:t>
            </a:r>
            <a:endParaRPr baseline="-19607" sz="1275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35154" y="3374729"/>
            <a:ext cx="419734" cy="205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150" spc="105" i="1">
                <a:latin typeface="Times New Roman"/>
                <a:cs typeface="Times New Roman"/>
              </a:rPr>
              <a:t>y</a:t>
            </a:r>
            <a:r>
              <a:rPr dirty="0" sz="1150" spc="20">
                <a:latin typeface="Symbol"/>
                <a:cs typeface="Symbol"/>
              </a:rPr>
              <a:t></a:t>
            </a:r>
            <a:r>
              <a:rPr dirty="0" sz="1150" spc="-120">
                <a:latin typeface="Times New Roman"/>
                <a:cs typeface="Times New Roman"/>
              </a:rPr>
              <a:t> </a:t>
            </a:r>
            <a:r>
              <a:rPr dirty="0" sz="1150" spc="10" i="1">
                <a:latin typeface="Times New Roman"/>
                <a:cs typeface="Times New Roman"/>
              </a:rPr>
              <a:t>y</a:t>
            </a:r>
            <a:r>
              <a:rPr dirty="0" baseline="-19607" sz="1275" spc="-7" i="1">
                <a:latin typeface="Times New Roman"/>
                <a:cs typeface="Times New Roman"/>
              </a:rPr>
              <a:t>i</a:t>
            </a:r>
            <a:r>
              <a:rPr dirty="0" baseline="-19607" sz="1275" spc="-22" i="1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93520" y="3301955"/>
            <a:ext cx="55880" cy="15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50" spc="-5" i="1">
                <a:latin typeface="Times New Roman"/>
                <a:cs typeface="Times New Roman"/>
              </a:rPr>
              <a:t>i</a:t>
            </a:r>
            <a:endParaRPr sz="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1173" cy="45546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8340" y="4743450"/>
            <a:ext cx="7733030" cy="801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Removal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low-contrast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keypoints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http://upload.wikimedia.org/wikipedia/commons/4/44/Sift_keypoints_filtering.jpg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074" y="461594"/>
            <a:ext cx="759904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Step</a:t>
            </a:r>
            <a:r>
              <a:rPr dirty="0" spc="-20"/>
              <a:t> </a:t>
            </a:r>
            <a:r>
              <a:rPr dirty="0"/>
              <a:t>2: </a:t>
            </a:r>
            <a:r>
              <a:rPr dirty="0" spc="-20"/>
              <a:t>Refining</a:t>
            </a:r>
            <a:r>
              <a:rPr dirty="0" spc="-35"/>
              <a:t> </a:t>
            </a:r>
            <a:r>
              <a:rPr dirty="0" spc="-25"/>
              <a:t>keypoint </a:t>
            </a:r>
            <a:r>
              <a:rPr dirty="0" spc="-10"/>
              <a:t>location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642"/>
            <a:ext cx="7781290" cy="4221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391795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5">
                <a:latin typeface="Calibri"/>
                <a:cs typeface="Calibri"/>
              </a:rPr>
              <a:t>Some </a:t>
            </a:r>
            <a:r>
              <a:rPr dirty="0" sz="3200" spc="-20">
                <a:latin typeface="Calibri"/>
                <a:cs typeface="Calibri"/>
              </a:rPr>
              <a:t>keypoints </a:t>
            </a:r>
            <a:r>
              <a:rPr dirty="0" sz="3200" spc="-10">
                <a:latin typeface="Calibri"/>
                <a:cs typeface="Calibri"/>
              </a:rPr>
              <a:t>reside </a:t>
            </a:r>
            <a:r>
              <a:rPr dirty="0" sz="3200">
                <a:latin typeface="Calibri"/>
                <a:cs typeface="Calibri"/>
              </a:rPr>
              <a:t>on </a:t>
            </a:r>
            <a:r>
              <a:rPr dirty="0" sz="3200" spc="-5">
                <a:latin typeface="Calibri"/>
                <a:cs typeface="Calibri"/>
              </a:rPr>
              <a:t>edges, </a:t>
            </a:r>
            <a:r>
              <a:rPr dirty="0" sz="3200">
                <a:latin typeface="Calibri"/>
                <a:cs typeface="Calibri"/>
              </a:rPr>
              <a:t>as </a:t>
            </a:r>
            <a:r>
              <a:rPr dirty="0" sz="3200" spc="-5">
                <a:latin typeface="Calibri"/>
                <a:cs typeface="Calibri"/>
              </a:rPr>
              <a:t>edges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always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give</a:t>
            </a:r>
            <a:r>
              <a:rPr dirty="0" sz="3200">
                <a:latin typeface="Calibri"/>
                <a:cs typeface="Calibri"/>
              </a:rPr>
              <a:t> a </a:t>
            </a:r>
            <a:r>
              <a:rPr dirty="0" sz="3200" spc="-5">
                <a:latin typeface="Calibri"/>
                <a:cs typeface="Calibri"/>
              </a:rPr>
              <a:t>high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response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to</a:t>
            </a:r>
            <a:r>
              <a:rPr dirty="0" sz="3200">
                <a:latin typeface="Calibri"/>
                <a:cs typeface="Calibri"/>
              </a:rPr>
              <a:t> a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DoG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60">
                <a:latin typeface="Calibri"/>
                <a:cs typeface="Calibri"/>
              </a:rPr>
              <a:t>filter.</a:t>
            </a:r>
            <a:endParaRPr sz="3200">
              <a:latin typeface="Calibri"/>
              <a:cs typeface="Calibri"/>
            </a:endParaRPr>
          </a:p>
          <a:p>
            <a:pPr marL="355600" marR="334645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>
                <a:latin typeface="Calibri"/>
                <a:cs typeface="Calibri"/>
              </a:rPr>
              <a:t>But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edges should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not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be </a:t>
            </a:r>
            <a:r>
              <a:rPr dirty="0" sz="3200" spc="-10">
                <a:latin typeface="Calibri"/>
                <a:cs typeface="Calibri"/>
              </a:rPr>
              <a:t>considered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salient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points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(why?).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5">
                <a:latin typeface="Calibri"/>
                <a:cs typeface="Calibri"/>
              </a:rPr>
              <a:t>So </a:t>
            </a:r>
            <a:r>
              <a:rPr dirty="0" sz="3200" spc="-15">
                <a:latin typeface="Calibri"/>
                <a:cs typeface="Calibri"/>
              </a:rPr>
              <a:t>we discard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points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that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lie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on edges.</a:t>
            </a:r>
            <a:endParaRPr sz="32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>
                <a:latin typeface="Calibri"/>
                <a:cs typeface="Calibri"/>
              </a:rPr>
              <a:t>In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case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85">
                <a:latin typeface="Calibri"/>
                <a:cs typeface="Calibri"/>
              </a:rPr>
              <a:t>KLT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60">
                <a:latin typeface="Calibri"/>
                <a:cs typeface="Calibri"/>
              </a:rPr>
              <a:t>tracker,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we </a:t>
            </a:r>
            <a:r>
              <a:rPr dirty="0" sz="3200" spc="-10">
                <a:latin typeface="Calibri"/>
                <a:cs typeface="Calibri"/>
              </a:rPr>
              <a:t>saw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how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to 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detect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points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lying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on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salient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edges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using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structure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55">
                <a:latin typeface="Calibri"/>
                <a:cs typeface="Calibri"/>
              </a:rPr>
              <a:t>tensor.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14" y="461594"/>
            <a:ext cx="305689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What</a:t>
            </a:r>
            <a:r>
              <a:rPr dirty="0" spc="-65"/>
              <a:t>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/>
              <a:t>SIFT?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642"/>
            <a:ext cx="7703184" cy="3636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116205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>
                <a:latin typeface="Calibri"/>
                <a:cs typeface="Calibri"/>
              </a:rPr>
              <a:t>It is a </a:t>
            </a:r>
            <a:r>
              <a:rPr dirty="0" sz="3200" spc="-5">
                <a:latin typeface="Calibri"/>
                <a:cs typeface="Calibri"/>
              </a:rPr>
              <a:t>technique </a:t>
            </a:r>
            <a:r>
              <a:rPr dirty="0" sz="3200" spc="-30">
                <a:latin typeface="Calibri"/>
                <a:cs typeface="Calibri"/>
              </a:rPr>
              <a:t>for </a:t>
            </a:r>
            <a:r>
              <a:rPr dirty="0" sz="3200" spc="-10" b="1">
                <a:latin typeface="Calibri"/>
                <a:cs typeface="Calibri"/>
              </a:rPr>
              <a:t>detecting </a:t>
            </a:r>
            <a:r>
              <a:rPr dirty="0" sz="3200" spc="-5">
                <a:latin typeface="Calibri"/>
                <a:cs typeface="Calibri"/>
              </a:rPr>
              <a:t>salient, </a:t>
            </a:r>
            <a:r>
              <a:rPr dirty="0" sz="3200" spc="-15">
                <a:latin typeface="Calibri"/>
                <a:cs typeface="Calibri"/>
              </a:rPr>
              <a:t>stable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feature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points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 an </a:t>
            </a:r>
            <a:r>
              <a:rPr dirty="0" sz="3200" spc="-5">
                <a:latin typeface="Calibri"/>
                <a:cs typeface="Calibri"/>
              </a:rPr>
              <a:t>image.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4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15">
                <a:latin typeface="Calibri"/>
                <a:cs typeface="Calibri"/>
              </a:rPr>
              <a:t>For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every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such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point,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it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also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provides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5">
                <a:latin typeface="Calibri"/>
                <a:cs typeface="Calibri"/>
              </a:rPr>
              <a:t>set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“features” </a:t>
            </a:r>
            <a:r>
              <a:rPr dirty="0" sz="3200" spc="-10">
                <a:latin typeface="Calibri"/>
                <a:cs typeface="Calibri"/>
              </a:rPr>
              <a:t>that </a:t>
            </a:r>
            <a:r>
              <a:rPr dirty="0" sz="3200" spc="-15">
                <a:latin typeface="Calibri"/>
                <a:cs typeface="Calibri"/>
              </a:rPr>
              <a:t>“characterize/describe”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small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image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region</a:t>
            </a:r>
            <a:r>
              <a:rPr dirty="0" sz="3200" spc="-10">
                <a:latin typeface="Calibri"/>
                <a:cs typeface="Calibri"/>
              </a:rPr>
              <a:t> around</a:t>
            </a:r>
            <a:r>
              <a:rPr dirty="0" sz="3200" spc="-5">
                <a:latin typeface="Calibri"/>
                <a:cs typeface="Calibri"/>
              </a:rPr>
              <a:t> the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point.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These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features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are invariant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to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rotation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scale.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074" y="461594"/>
            <a:ext cx="759904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Step</a:t>
            </a:r>
            <a:r>
              <a:rPr dirty="0" spc="-20"/>
              <a:t> </a:t>
            </a:r>
            <a:r>
              <a:rPr dirty="0"/>
              <a:t>2: </a:t>
            </a:r>
            <a:r>
              <a:rPr dirty="0" spc="-20"/>
              <a:t>Refining</a:t>
            </a:r>
            <a:r>
              <a:rPr dirty="0" spc="-35"/>
              <a:t> </a:t>
            </a:r>
            <a:r>
              <a:rPr dirty="0" spc="-25"/>
              <a:t>keypoint </a:t>
            </a:r>
            <a:r>
              <a:rPr dirty="0" spc="-10"/>
              <a:t>location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558874"/>
            <a:ext cx="7767955" cy="95313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368300" marR="17780" indent="-343535">
              <a:lnSpc>
                <a:spcPts val="3460"/>
              </a:lnSpc>
              <a:spcBef>
                <a:spcPts val="535"/>
              </a:spcBef>
              <a:buFont typeface="Arial"/>
              <a:buChar char="•"/>
              <a:tabLst>
                <a:tab pos="368300" algn="l"/>
                <a:tab pos="368935" algn="l"/>
              </a:tabLst>
            </a:pP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SIFT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paper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uses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25">
                <a:latin typeface="Calibri"/>
                <a:cs typeface="Calibri"/>
              </a:rPr>
              <a:t>2</a:t>
            </a:r>
            <a:r>
              <a:rPr dirty="0" baseline="25132" sz="3150" spc="37">
                <a:latin typeface="Calibri"/>
                <a:cs typeface="Calibri"/>
              </a:rPr>
              <a:t>nd</a:t>
            </a:r>
            <a:r>
              <a:rPr dirty="0" baseline="25132" sz="3150" spc="382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derivative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matrix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(called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Hessian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matrix):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607689"/>
            <a:ext cx="7984490" cy="320040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355600" marR="5080" indent="-343535">
              <a:lnSpc>
                <a:spcPts val="3460"/>
              </a:lnSpc>
              <a:spcBef>
                <a:spcPts val="53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eigenvalues</a:t>
            </a:r>
            <a:r>
              <a:rPr dirty="0" sz="3200" spc="-5">
                <a:latin typeface="Calibri"/>
                <a:cs typeface="Calibri"/>
              </a:rPr>
              <a:t> of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H</a:t>
            </a:r>
            <a:r>
              <a:rPr dirty="0" sz="3200" spc="5" b="1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give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lot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 </a:t>
            </a:r>
            <a:r>
              <a:rPr dirty="0" sz="3200" spc="-20">
                <a:latin typeface="Calibri"/>
                <a:cs typeface="Calibri"/>
              </a:rPr>
              <a:t>information 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about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local</a:t>
            </a:r>
            <a:r>
              <a:rPr dirty="0" sz="3200" spc="-10">
                <a:latin typeface="Calibri"/>
                <a:cs typeface="Calibri"/>
              </a:rPr>
              <a:t> structure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around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keypoint.</a:t>
            </a:r>
            <a:endParaRPr sz="3200">
              <a:latin typeface="Calibri"/>
              <a:cs typeface="Calibri"/>
            </a:endParaRPr>
          </a:p>
          <a:p>
            <a:pPr marL="355600" marR="207645" indent="-343535">
              <a:lnSpc>
                <a:spcPct val="90000"/>
              </a:lnSpc>
              <a:spcBef>
                <a:spcPts val="715"/>
              </a:spcBef>
              <a:buFont typeface="Arial"/>
              <a:buChar char="•"/>
              <a:tabLst>
                <a:tab pos="445134" algn="l"/>
                <a:tab pos="446405" algn="l"/>
              </a:tabLst>
            </a:pPr>
            <a:r>
              <a:rPr dirty="0"/>
              <a:t>	</a:t>
            </a:r>
            <a:r>
              <a:rPr dirty="0" sz="3200">
                <a:latin typeface="Calibri"/>
                <a:cs typeface="Calibri"/>
              </a:rPr>
              <a:t>In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fact,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eigenvalues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are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0" b="1">
                <a:latin typeface="Calibri"/>
                <a:cs typeface="Calibri"/>
              </a:rPr>
              <a:t>maximal</a:t>
            </a:r>
            <a:r>
              <a:rPr dirty="0" sz="3200" spc="-15" b="1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minimal </a:t>
            </a:r>
            <a:r>
              <a:rPr dirty="0" sz="3200" b="1">
                <a:latin typeface="Calibri"/>
                <a:cs typeface="Calibri"/>
              </a:rPr>
              <a:t>principal </a:t>
            </a:r>
            <a:r>
              <a:rPr dirty="0" sz="3200" spc="-10" b="1">
                <a:latin typeface="Calibri"/>
                <a:cs typeface="Calibri"/>
              </a:rPr>
              <a:t>curvatures </a:t>
            </a:r>
            <a:r>
              <a:rPr dirty="0" sz="3200" spc="-5">
                <a:latin typeface="Calibri"/>
                <a:cs typeface="Calibri"/>
              </a:rPr>
              <a:t>of the </a:t>
            </a:r>
            <a:r>
              <a:rPr dirty="0" sz="3200" spc="-15">
                <a:latin typeface="Calibri"/>
                <a:cs typeface="Calibri"/>
              </a:rPr>
              <a:t>surface 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D(x,y),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i.e.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the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DoG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function,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at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that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point.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705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http://en.wikipedia.org/wiki/File:Minimal_surface_curvature_planes-en.svg</a:t>
            </a:r>
            <a:endParaRPr sz="1800">
              <a:latin typeface="Calibri"/>
              <a:cs typeface="Calibri"/>
            </a:endParaRPr>
          </a:p>
          <a:p>
            <a:pPr marL="546100">
              <a:lnSpc>
                <a:spcPct val="100000"/>
              </a:lnSpc>
              <a:spcBef>
                <a:spcPts val="153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http://en.wikipedia.org/wiki/Principal_curvature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7031" y="2514600"/>
            <a:ext cx="23622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674" y="186893"/>
            <a:ext cx="76053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Step</a:t>
            </a:r>
            <a:r>
              <a:rPr dirty="0" spc="-20"/>
              <a:t> </a:t>
            </a:r>
            <a:r>
              <a:rPr dirty="0"/>
              <a:t>2:</a:t>
            </a:r>
            <a:r>
              <a:rPr dirty="0" spc="-5"/>
              <a:t> </a:t>
            </a:r>
            <a:r>
              <a:rPr dirty="0" spc="-15"/>
              <a:t>Refining</a:t>
            </a:r>
            <a:r>
              <a:rPr dirty="0" spc="-30"/>
              <a:t> </a:t>
            </a:r>
            <a:r>
              <a:rPr dirty="0" spc="-25"/>
              <a:t>keypoint</a:t>
            </a:r>
            <a:r>
              <a:rPr dirty="0" spc="-30"/>
              <a:t> </a:t>
            </a:r>
            <a:r>
              <a:rPr dirty="0" spc="-10"/>
              <a:t>location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074165"/>
            <a:ext cx="8054975" cy="31483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1143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An </a:t>
            </a:r>
            <a:r>
              <a:rPr dirty="0" sz="3200" spc="-5">
                <a:latin typeface="Calibri"/>
                <a:cs typeface="Calibri"/>
              </a:rPr>
              <a:t>edge will </a:t>
            </a:r>
            <a:r>
              <a:rPr dirty="0" sz="3200" spc="-25">
                <a:latin typeface="Calibri"/>
                <a:cs typeface="Calibri"/>
              </a:rPr>
              <a:t>have </a:t>
            </a:r>
            <a:r>
              <a:rPr dirty="0" sz="3200" b="1">
                <a:latin typeface="Calibri"/>
                <a:cs typeface="Calibri"/>
              </a:rPr>
              <a:t>high </a:t>
            </a:r>
            <a:r>
              <a:rPr dirty="0" sz="3200" spc="-10" b="1">
                <a:latin typeface="Calibri"/>
                <a:cs typeface="Calibri"/>
              </a:rPr>
              <a:t>maximal </a:t>
            </a:r>
            <a:r>
              <a:rPr dirty="0" sz="3200" spc="-10">
                <a:latin typeface="Calibri"/>
                <a:cs typeface="Calibri"/>
              </a:rPr>
              <a:t>curvature, </a:t>
            </a:r>
            <a:r>
              <a:rPr dirty="0" sz="3200" spc="-5">
                <a:latin typeface="Calibri"/>
                <a:cs typeface="Calibri"/>
              </a:rPr>
              <a:t>but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very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low</a:t>
            </a:r>
            <a:r>
              <a:rPr dirty="0" sz="3200" spc="-1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minimal</a:t>
            </a:r>
            <a:r>
              <a:rPr dirty="0" sz="3200" spc="-10" b="1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curvature.</a:t>
            </a:r>
            <a:endParaRPr sz="3200">
              <a:latin typeface="Calibri"/>
              <a:cs typeface="Calibri"/>
            </a:endParaRPr>
          </a:p>
          <a:p>
            <a:pPr marL="355600" marR="9271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A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keypoint</a:t>
            </a:r>
            <a:r>
              <a:rPr dirty="0" sz="3200">
                <a:latin typeface="Calibri"/>
                <a:cs typeface="Calibri"/>
              </a:rPr>
              <a:t> which is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corner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(not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edge)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will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have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high</a:t>
            </a:r>
            <a:r>
              <a:rPr dirty="0" sz="3200" spc="-2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maximal</a:t>
            </a:r>
            <a:r>
              <a:rPr dirty="0" sz="3200" spc="-35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and</a:t>
            </a:r>
            <a:r>
              <a:rPr dirty="0" sz="3200" spc="-35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minimal </a:t>
            </a:r>
            <a:r>
              <a:rPr dirty="0" sz="3200" spc="-10">
                <a:latin typeface="Calibri"/>
                <a:cs typeface="Calibri"/>
              </a:rPr>
              <a:t>curvature.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following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can</a:t>
            </a:r>
            <a:r>
              <a:rPr dirty="0" sz="3200" spc="-5">
                <a:latin typeface="Calibri"/>
                <a:cs typeface="Calibri"/>
              </a:rPr>
              <a:t> be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regarded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as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edge-ness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measure: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6900" y="4336732"/>
            <a:ext cx="5271135" cy="857885"/>
            <a:chOff x="596900" y="4336732"/>
            <a:chExt cx="5271135" cy="8578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475" y="4543425"/>
              <a:ext cx="4581525" cy="5905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76019" y="4336732"/>
              <a:ext cx="4191635" cy="178435"/>
            </a:xfrm>
            <a:custGeom>
              <a:avLst/>
              <a:gdLst/>
              <a:ahLst/>
              <a:cxnLst/>
              <a:rect l="l" t="t" r="r" b="b"/>
              <a:pathLst>
                <a:path w="4191635" h="178435">
                  <a:moveTo>
                    <a:pt x="4082765" y="65737"/>
                  </a:moveTo>
                  <a:lnTo>
                    <a:pt x="0" y="140017"/>
                  </a:lnTo>
                  <a:lnTo>
                    <a:pt x="762" y="178117"/>
                  </a:lnTo>
                  <a:lnTo>
                    <a:pt x="4083564" y="103834"/>
                  </a:lnTo>
                  <a:lnTo>
                    <a:pt x="4115852" y="84208"/>
                  </a:lnTo>
                  <a:lnTo>
                    <a:pt x="4082765" y="65737"/>
                  </a:lnTo>
                  <a:close/>
                </a:path>
                <a:path w="4191635" h="178435">
                  <a:moveTo>
                    <a:pt x="4158570" y="64452"/>
                  </a:moveTo>
                  <a:lnTo>
                    <a:pt x="4153407" y="64452"/>
                  </a:lnTo>
                  <a:lnTo>
                    <a:pt x="4154043" y="102552"/>
                  </a:lnTo>
                  <a:lnTo>
                    <a:pt x="4083564" y="103834"/>
                  </a:lnTo>
                  <a:lnTo>
                    <a:pt x="4030726" y="135953"/>
                  </a:lnTo>
                  <a:lnTo>
                    <a:pt x="4025161" y="141150"/>
                  </a:lnTo>
                  <a:lnTo>
                    <a:pt x="4022121" y="147812"/>
                  </a:lnTo>
                  <a:lnTo>
                    <a:pt x="4021796" y="155116"/>
                  </a:lnTo>
                  <a:lnTo>
                    <a:pt x="4024376" y="162242"/>
                  </a:lnTo>
                  <a:lnTo>
                    <a:pt x="4029499" y="167753"/>
                  </a:lnTo>
                  <a:lnTo>
                    <a:pt x="4036123" y="170799"/>
                  </a:lnTo>
                  <a:lnTo>
                    <a:pt x="4043414" y="171154"/>
                  </a:lnTo>
                  <a:lnTo>
                    <a:pt x="4050538" y="168592"/>
                  </a:lnTo>
                  <a:lnTo>
                    <a:pt x="4191507" y="82867"/>
                  </a:lnTo>
                  <a:lnTo>
                    <a:pt x="4158570" y="64452"/>
                  </a:lnTo>
                  <a:close/>
                </a:path>
                <a:path w="4191635" h="178435">
                  <a:moveTo>
                    <a:pt x="4115852" y="84208"/>
                  </a:moveTo>
                  <a:lnTo>
                    <a:pt x="4083564" y="103834"/>
                  </a:lnTo>
                  <a:lnTo>
                    <a:pt x="4154043" y="102552"/>
                  </a:lnTo>
                  <a:lnTo>
                    <a:pt x="4154002" y="100139"/>
                  </a:lnTo>
                  <a:lnTo>
                    <a:pt x="4144391" y="100139"/>
                  </a:lnTo>
                  <a:lnTo>
                    <a:pt x="4115852" y="84208"/>
                  </a:lnTo>
                  <a:close/>
                </a:path>
                <a:path w="4191635" h="178435">
                  <a:moveTo>
                    <a:pt x="4143755" y="67246"/>
                  </a:moveTo>
                  <a:lnTo>
                    <a:pt x="4115852" y="84208"/>
                  </a:lnTo>
                  <a:lnTo>
                    <a:pt x="4144391" y="100139"/>
                  </a:lnTo>
                  <a:lnTo>
                    <a:pt x="4143755" y="67246"/>
                  </a:lnTo>
                  <a:close/>
                </a:path>
                <a:path w="4191635" h="178435">
                  <a:moveTo>
                    <a:pt x="4153454" y="67246"/>
                  </a:moveTo>
                  <a:lnTo>
                    <a:pt x="4143755" y="67246"/>
                  </a:lnTo>
                  <a:lnTo>
                    <a:pt x="4144391" y="100139"/>
                  </a:lnTo>
                  <a:lnTo>
                    <a:pt x="4154002" y="100139"/>
                  </a:lnTo>
                  <a:lnTo>
                    <a:pt x="4153454" y="67246"/>
                  </a:lnTo>
                  <a:close/>
                </a:path>
                <a:path w="4191635" h="178435">
                  <a:moveTo>
                    <a:pt x="4153407" y="64452"/>
                  </a:moveTo>
                  <a:lnTo>
                    <a:pt x="4082765" y="65737"/>
                  </a:lnTo>
                  <a:lnTo>
                    <a:pt x="4115852" y="84208"/>
                  </a:lnTo>
                  <a:lnTo>
                    <a:pt x="4143755" y="67246"/>
                  </a:lnTo>
                  <a:lnTo>
                    <a:pt x="4153454" y="67246"/>
                  </a:lnTo>
                  <a:lnTo>
                    <a:pt x="4153407" y="64452"/>
                  </a:lnTo>
                  <a:close/>
                </a:path>
                <a:path w="4191635" h="178435">
                  <a:moveTo>
                    <a:pt x="4040298" y="0"/>
                  </a:moveTo>
                  <a:lnTo>
                    <a:pt x="4033012" y="603"/>
                  </a:lnTo>
                  <a:lnTo>
                    <a:pt x="4026487" y="3921"/>
                  </a:lnTo>
                  <a:lnTo>
                    <a:pt x="4021581" y="9715"/>
                  </a:lnTo>
                  <a:lnTo>
                    <a:pt x="4019230" y="16889"/>
                  </a:lnTo>
                  <a:lnTo>
                    <a:pt x="4019819" y="24145"/>
                  </a:lnTo>
                  <a:lnTo>
                    <a:pt x="4023100" y="30664"/>
                  </a:lnTo>
                  <a:lnTo>
                    <a:pt x="4028821" y="35623"/>
                  </a:lnTo>
                  <a:lnTo>
                    <a:pt x="4082765" y="65737"/>
                  </a:lnTo>
                  <a:lnTo>
                    <a:pt x="4153407" y="64452"/>
                  </a:lnTo>
                  <a:lnTo>
                    <a:pt x="4158570" y="64452"/>
                  </a:lnTo>
                  <a:lnTo>
                    <a:pt x="4047490" y="2349"/>
                  </a:lnTo>
                  <a:lnTo>
                    <a:pt x="4040298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600" y="4419600"/>
              <a:ext cx="990600" cy="762000"/>
            </a:xfrm>
            <a:custGeom>
              <a:avLst/>
              <a:gdLst/>
              <a:ahLst/>
              <a:cxnLst/>
              <a:rect l="l" t="t" r="r" b="b"/>
              <a:pathLst>
                <a:path w="990600" h="762000">
                  <a:moveTo>
                    <a:pt x="0" y="762000"/>
                  </a:moveTo>
                  <a:lnTo>
                    <a:pt x="990600" y="762000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025" y="5429250"/>
            <a:ext cx="3571875" cy="6953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870828" y="4133545"/>
            <a:ext cx="3007360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Should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less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10">
                <a:latin typeface="Calibri"/>
                <a:cs typeface="Calibri"/>
              </a:rPr>
              <a:t>threshold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(say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10).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10">
                <a:latin typeface="Calibri"/>
                <a:cs typeface="Calibri"/>
              </a:rPr>
              <a:t>For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edge,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α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&gt;&gt;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β, </a:t>
            </a:r>
            <a:r>
              <a:rPr dirty="0" sz="1800" spc="-5">
                <a:latin typeface="Calibri"/>
                <a:cs typeface="Calibri"/>
              </a:rPr>
              <a:t>leading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to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large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value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this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measure.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48895">
              <a:lnSpc>
                <a:spcPct val="100000"/>
              </a:lnSpc>
            </a:pPr>
            <a:r>
              <a:rPr dirty="0" sz="1800" spc="-15">
                <a:latin typeface="Calibri"/>
                <a:cs typeface="Calibri"/>
              </a:rPr>
              <a:t>Why </a:t>
            </a:r>
            <a:r>
              <a:rPr dirty="0" sz="1800">
                <a:latin typeface="Calibri"/>
                <a:cs typeface="Calibri"/>
              </a:rPr>
              <a:t>this </a:t>
            </a:r>
            <a:r>
              <a:rPr dirty="0" sz="1800" spc="-5">
                <a:latin typeface="Calibri"/>
                <a:cs typeface="Calibri"/>
              </a:rPr>
              <a:t>measure </a:t>
            </a:r>
            <a:r>
              <a:rPr dirty="0" sz="1800" spc="-10">
                <a:latin typeface="Calibri"/>
                <a:cs typeface="Calibri"/>
              </a:rPr>
              <a:t>instead </a:t>
            </a:r>
            <a:r>
              <a:rPr dirty="0" sz="1800" spc="-5">
                <a:latin typeface="Calibri"/>
                <a:cs typeface="Calibri"/>
              </a:rPr>
              <a:t>of </a:t>
            </a:r>
            <a:r>
              <a:rPr dirty="0" sz="1800">
                <a:latin typeface="Calibri"/>
                <a:cs typeface="Calibri"/>
              </a:rPr>
              <a:t>r?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8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save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computations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–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we </a:t>
            </a:r>
            <a:r>
              <a:rPr dirty="0" sz="1800" spc="-5">
                <a:latin typeface="Calibri"/>
                <a:cs typeface="Calibri"/>
              </a:rPr>
              <a:t> need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not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compute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eigenvalues!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3100" y="6235700"/>
            <a:ext cx="939800" cy="335915"/>
            <a:chOff x="673100" y="6235700"/>
            <a:chExt cx="939800" cy="33591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950" y="6297386"/>
              <a:ext cx="857250" cy="2367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9450" y="6242050"/>
              <a:ext cx="927100" cy="323215"/>
            </a:xfrm>
            <a:custGeom>
              <a:avLst/>
              <a:gdLst/>
              <a:ahLst/>
              <a:cxnLst/>
              <a:rect l="l" t="t" r="r" b="b"/>
              <a:pathLst>
                <a:path w="927100" h="323215">
                  <a:moveTo>
                    <a:pt x="0" y="322948"/>
                  </a:moveTo>
                  <a:lnTo>
                    <a:pt x="927100" y="322948"/>
                  </a:lnTo>
                  <a:lnTo>
                    <a:pt x="927100" y="0"/>
                  </a:lnTo>
                  <a:lnTo>
                    <a:pt x="0" y="0"/>
                  </a:lnTo>
                  <a:lnTo>
                    <a:pt x="0" y="3229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06" y="0"/>
            <a:ext cx="9126220" cy="4603115"/>
            <a:chOff x="18106" y="0"/>
            <a:chExt cx="9126220" cy="4603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06" y="0"/>
              <a:ext cx="4572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0701" y="30988"/>
              <a:ext cx="4543297" cy="4571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88340" y="4743450"/>
            <a:ext cx="7733030" cy="801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Removal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-10">
                <a:latin typeface="Calibri"/>
                <a:cs typeface="Calibri"/>
              </a:rPr>
              <a:t> high-contrast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keypoints</a:t>
            </a:r>
            <a:r>
              <a:rPr dirty="0" sz="1800" spc="-5">
                <a:latin typeface="Calibri"/>
                <a:cs typeface="Calibri"/>
              </a:rPr>
              <a:t> residing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on edges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http://upload.wikimedia.org/wikipedia/commons/4/44/Sift_keypoints_filtering.jpg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6642" y="186893"/>
            <a:ext cx="674687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Step</a:t>
            </a:r>
            <a:r>
              <a:rPr dirty="0"/>
              <a:t> 3:</a:t>
            </a:r>
            <a:r>
              <a:rPr dirty="0" spc="-15"/>
              <a:t> </a:t>
            </a:r>
            <a:r>
              <a:rPr dirty="0"/>
              <a:t>Assigning </a:t>
            </a:r>
            <a:r>
              <a:rPr dirty="0" spc="-10"/>
              <a:t>orientations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074165"/>
            <a:ext cx="734568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Compute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gradient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magnitudes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 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orientations </a:t>
            </a:r>
            <a:r>
              <a:rPr dirty="0" sz="3200">
                <a:latin typeface="Calibri"/>
                <a:cs typeface="Calibri"/>
              </a:rPr>
              <a:t>in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small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window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around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keypoint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–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at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5">
                <a:latin typeface="Calibri"/>
                <a:cs typeface="Calibri"/>
              </a:rPr>
              <a:t>appropriate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scale.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150" y="3371850"/>
            <a:ext cx="7315200" cy="923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0" y="2952750"/>
            <a:ext cx="3200400" cy="2381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314" y="4528037"/>
            <a:ext cx="1892487" cy="207947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268127" y="4449554"/>
            <a:ext cx="2702560" cy="2124075"/>
            <a:chOff x="3268127" y="4449554"/>
            <a:chExt cx="2702560" cy="2124075"/>
          </a:xfrm>
        </p:grpSpPr>
        <p:sp>
          <p:nvSpPr>
            <p:cNvPr id="8" name="object 8"/>
            <p:cNvSpPr/>
            <p:nvPr/>
          </p:nvSpPr>
          <p:spPr>
            <a:xfrm>
              <a:off x="3268762" y="4449995"/>
              <a:ext cx="2691130" cy="635"/>
            </a:xfrm>
            <a:custGeom>
              <a:avLst/>
              <a:gdLst/>
              <a:ahLst/>
              <a:cxnLst/>
              <a:rect l="l" t="t" r="r" b="b"/>
              <a:pathLst>
                <a:path w="2691129" h="635">
                  <a:moveTo>
                    <a:pt x="0" y="361"/>
                  </a:moveTo>
                  <a:lnTo>
                    <a:pt x="2690886" y="361"/>
                  </a:lnTo>
                </a:path>
                <a:path w="2691129" h="635">
                  <a:moveTo>
                    <a:pt x="0" y="0"/>
                  </a:moveTo>
                  <a:lnTo>
                    <a:pt x="269088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962232" y="445276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68762" y="6567968"/>
              <a:ext cx="2691130" cy="635"/>
            </a:xfrm>
            <a:custGeom>
              <a:avLst/>
              <a:gdLst/>
              <a:ahLst/>
              <a:cxnLst/>
              <a:rect l="l" t="t" r="r" b="b"/>
              <a:pathLst>
                <a:path w="2691129" h="634">
                  <a:moveTo>
                    <a:pt x="0" y="0"/>
                  </a:moveTo>
                  <a:lnTo>
                    <a:pt x="465357" y="0"/>
                  </a:lnTo>
                </a:path>
                <a:path w="2691129" h="634">
                  <a:moveTo>
                    <a:pt x="2578574" y="0"/>
                  </a:moveTo>
                  <a:lnTo>
                    <a:pt x="2690886" y="0"/>
                  </a:lnTo>
                </a:path>
                <a:path w="2691129" h="634">
                  <a:moveTo>
                    <a:pt x="0" y="361"/>
                  </a:moveTo>
                  <a:lnTo>
                    <a:pt x="2690886" y="3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962232" y="657072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959649" y="4450189"/>
              <a:ext cx="0" cy="2118360"/>
            </a:xfrm>
            <a:custGeom>
              <a:avLst/>
              <a:gdLst/>
              <a:ahLst/>
              <a:cxnLst/>
              <a:rect l="l" t="t" r="r" b="b"/>
              <a:pathLst>
                <a:path w="0" h="2118359">
                  <a:moveTo>
                    <a:pt x="0" y="21179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962232" y="445276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68762" y="4450189"/>
              <a:ext cx="0" cy="2118360"/>
            </a:xfrm>
            <a:custGeom>
              <a:avLst/>
              <a:gdLst/>
              <a:ahLst/>
              <a:cxnLst/>
              <a:rect l="l" t="t" r="r" b="b"/>
              <a:pathLst>
                <a:path w="0" h="2118359">
                  <a:moveTo>
                    <a:pt x="0" y="21179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71345" y="445276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90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268762" y="6567968"/>
              <a:ext cx="2691130" cy="635"/>
            </a:xfrm>
            <a:custGeom>
              <a:avLst/>
              <a:gdLst/>
              <a:ahLst/>
              <a:cxnLst/>
              <a:rect l="l" t="t" r="r" b="b"/>
              <a:pathLst>
                <a:path w="2691129" h="634">
                  <a:moveTo>
                    <a:pt x="0" y="0"/>
                  </a:moveTo>
                  <a:lnTo>
                    <a:pt x="465357" y="0"/>
                  </a:lnTo>
                </a:path>
                <a:path w="2691129" h="634">
                  <a:moveTo>
                    <a:pt x="2578574" y="0"/>
                  </a:moveTo>
                  <a:lnTo>
                    <a:pt x="2690886" y="0"/>
                  </a:lnTo>
                </a:path>
                <a:path w="2691129" h="634">
                  <a:moveTo>
                    <a:pt x="0" y="361"/>
                  </a:moveTo>
                  <a:lnTo>
                    <a:pt x="2690886" y="3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62232" y="657072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68762" y="4450189"/>
              <a:ext cx="0" cy="2118360"/>
            </a:xfrm>
            <a:custGeom>
              <a:avLst/>
              <a:gdLst/>
              <a:ahLst/>
              <a:cxnLst/>
              <a:rect l="l" t="t" r="r" b="b"/>
              <a:pathLst>
                <a:path w="0" h="2118359">
                  <a:moveTo>
                    <a:pt x="0" y="21179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71345" y="445276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90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68762" y="6536029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w="0" h="32384">
                  <a:moveTo>
                    <a:pt x="0" y="321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271345" y="653860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90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268762" y="4450189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271345" y="447944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90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175770" y="6571615"/>
            <a:ext cx="1746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30">
                <a:latin typeface="Arial"/>
                <a:cs typeface="Arial"/>
              </a:rPr>
              <a:t>-</a:t>
            </a:r>
            <a:r>
              <a:rPr dirty="0" sz="650" spc="10">
                <a:latin typeface="Arial"/>
                <a:cs typeface="Arial"/>
              </a:rPr>
              <a:t>0</a:t>
            </a:r>
            <a:r>
              <a:rPr dirty="0" sz="650" spc="-15">
                <a:latin typeface="Arial"/>
                <a:cs typeface="Arial"/>
              </a:rPr>
              <a:t>.</a:t>
            </a: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599784" y="4449554"/>
            <a:ext cx="12065" cy="33020"/>
            <a:chOff x="3599784" y="4449554"/>
            <a:chExt cx="12065" cy="33020"/>
          </a:xfrm>
        </p:grpSpPr>
        <p:sp>
          <p:nvSpPr>
            <p:cNvPr id="26" name="object 26"/>
            <p:cNvSpPr/>
            <p:nvPr/>
          </p:nvSpPr>
          <p:spPr>
            <a:xfrm>
              <a:off x="3600419" y="4450189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03003" y="447944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72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566383" y="6571615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36824" y="4449554"/>
            <a:ext cx="12065" cy="33020"/>
            <a:chOff x="3936824" y="4449554"/>
            <a:chExt cx="12065" cy="33020"/>
          </a:xfrm>
        </p:grpSpPr>
        <p:sp>
          <p:nvSpPr>
            <p:cNvPr id="30" name="object 30"/>
            <p:cNvSpPr/>
            <p:nvPr/>
          </p:nvSpPr>
          <p:spPr>
            <a:xfrm>
              <a:off x="3937459" y="4450189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940042" y="447944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865865" y="6571615"/>
            <a:ext cx="14795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0</a:t>
            </a:r>
            <a:r>
              <a:rPr dirty="0" sz="650" spc="25">
                <a:latin typeface="Arial"/>
                <a:cs typeface="Arial"/>
              </a:rPr>
              <a:t>.</a:t>
            </a: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273865" y="4449554"/>
            <a:ext cx="11430" cy="33020"/>
            <a:chOff x="4273865" y="4449554"/>
            <a:chExt cx="11430" cy="33020"/>
          </a:xfrm>
        </p:grpSpPr>
        <p:sp>
          <p:nvSpPr>
            <p:cNvPr id="34" name="object 34"/>
            <p:cNvSpPr/>
            <p:nvPr/>
          </p:nvSpPr>
          <p:spPr>
            <a:xfrm>
              <a:off x="4274500" y="4450189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277083" y="447944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240360" y="6571615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39997" y="6571615"/>
            <a:ext cx="14795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1</a:t>
            </a:r>
            <a:r>
              <a:rPr dirty="0" sz="650" spc="25">
                <a:latin typeface="Arial"/>
                <a:cs typeface="Arial"/>
              </a:rPr>
              <a:t>.</a:t>
            </a: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947842" y="4449554"/>
            <a:ext cx="12065" cy="33020"/>
            <a:chOff x="4947842" y="4449554"/>
            <a:chExt cx="12065" cy="33020"/>
          </a:xfrm>
        </p:grpSpPr>
        <p:sp>
          <p:nvSpPr>
            <p:cNvPr id="39" name="object 39"/>
            <p:cNvSpPr/>
            <p:nvPr/>
          </p:nvSpPr>
          <p:spPr>
            <a:xfrm>
              <a:off x="4948477" y="4450189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951060" y="447944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914492" y="6571615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284934" y="4449554"/>
            <a:ext cx="12065" cy="33020"/>
            <a:chOff x="5284934" y="4449554"/>
            <a:chExt cx="12065" cy="33020"/>
          </a:xfrm>
        </p:grpSpPr>
        <p:sp>
          <p:nvSpPr>
            <p:cNvPr id="43" name="object 43"/>
            <p:cNvSpPr/>
            <p:nvPr/>
          </p:nvSpPr>
          <p:spPr>
            <a:xfrm>
              <a:off x="5285569" y="4450189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288100" y="447944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213974" y="6571615"/>
            <a:ext cx="14795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2</a:t>
            </a:r>
            <a:r>
              <a:rPr dirty="0" sz="650" spc="25">
                <a:latin typeface="Arial"/>
                <a:cs typeface="Arial"/>
              </a:rPr>
              <a:t>.</a:t>
            </a: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621974" y="4449554"/>
            <a:ext cx="11430" cy="33020"/>
            <a:chOff x="5621974" y="4449554"/>
            <a:chExt cx="11430" cy="33020"/>
          </a:xfrm>
        </p:grpSpPr>
        <p:sp>
          <p:nvSpPr>
            <p:cNvPr id="47" name="object 47"/>
            <p:cNvSpPr/>
            <p:nvPr/>
          </p:nvSpPr>
          <p:spPr>
            <a:xfrm>
              <a:off x="5622609" y="4450189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625192" y="447944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69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5588469" y="6571615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3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959014" y="4449554"/>
            <a:ext cx="11430" cy="2119630"/>
            <a:chOff x="5959014" y="4449554"/>
            <a:chExt cx="11430" cy="2119630"/>
          </a:xfrm>
        </p:grpSpPr>
        <p:sp>
          <p:nvSpPr>
            <p:cNvPr id="51" name="object 51"/>
            <p:cNvSpPr/>
            <p:nvPr/>
          </p:nvSpPr>
          <p:spPr>
            <a:xfrm>
              <a:off x="5959649" y="6536029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w="0" h="32384">
                  <a:moveTo>
                    <a:pt x="0" y="321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962232" y="653860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959649" y="4450189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962232" y="447944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5888106" y="6571615"/>
            <a:ext cx="14795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3</a:t>
            </a:r>
            <a:r>
              <a:rPr dirty="0" sz="650" spc="25">
                <a:latin typeface="Arial"/>
                <a:cs typeface="Arial"/>
              </a:rPr>
              <a:t>.</a:t>
            </a: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268127" y="6567514"/>
            <a:ext cx="2692400" cy="6350"/>
            <a:chOff x="3268127" y="6567514"/>
            <a:chExt cx="2692400" cy="6350"/>
          </a:xfrm>
        </p:grpSpPr>
        <p:sp>
          <p:nvSpPr>
            <p:cNvPr id="57" name="object 57"/>
            <p:cNvSpPr/>
            <p:nvPr/>
          </p:nvSpPr>
          <p:spPr>
            <a:xfrm>
              <a:off x="3268762" y="6568149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298065" y="657072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927515" y="6568149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930098" y="657072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3181189" y="6502086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268401" y="4449802"/>
            <a:ext cx="2699385" cy="2124075"/>
            <a:chOff x="3268401" y="4449802"/>
            <a:chExt cx="2699385" cy="2124075"/>
          </a:xfrm>
        </p:grpSpPr>
        <p:sp>
          <p:nvSpPr>
            <p:cNvPr id="63" name="object 63"/>
            <p:cNvSpPr/>
            <p:nvPr/>
          </p:nvSpPr>
          <p:spPr>
            <a:xfrm>
              <a:off x="3268762" y="6263232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298065" y="6265812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927515" y="6263232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930099" y="6265812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68762" y="5958392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298065" y="5960972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927515" y="5958392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930099" y="5960972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268762" y="5658867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298065" y="5661447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927515" y="5658867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5930099" y="5661447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268762" y="5354079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98065" y="535665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5927515" y="5354079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5930099" y="535665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268762" y="5054554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298065" y="505713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927515" y="5054554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930099" y="505713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268762" y="4749714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298065" y="475229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5927515" y="4749714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5930099" y="475229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268762" y="4450189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298065" y="445276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5927515" y="4450189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930099" y="445276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268762" y="4449995"/>
              <a:ext cx="2691130" cy="635"/>
            </a:xfrm>
            <a:custGeom>
              <a:avLst/>
              <a:gdLst/>
              <a:ahLst/>
              <a:cxnLst/>
              <a:rect l="l" t="t" r="r" b="b"/>
              <a:pathLst>
                <a:path w="2691129" h="635">
                  <a:moveTo>
                    <a:pt x="0" y="361"/>
                  </a:moveTo>
                  <a:lnTo>
                    <a:pt x="2690886" y="361"/>
                  </a:lnTo>
                </a:path>
                <a:path w="2691129" h="635">
                  <a:moveTo>
                    <a:pt x="0" y="0"/>
                  </a:moveTo>
                  <a:lnTo>
                    <a:pt x="269088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5962232" y="445276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268762" y="6567968"/>
              <a:ext cx="2691130" cy="635"/>
            </a:xfrm>
            <a:custGeom>
              <a:avLst/>
              <a:gdLst/>
              <a:ahLst/>
              <a:cxnLst/>
              <a:rect l="l" t="t" r="r" b="b"/>
              <a:pathLst>
                <a:path w="2691129" h="634">
                  <a:moveTo>
                    <a:pt x="0" y="0"/>
                  </a:moveTo>
                  <a:lnTo>
                    <a:pt x="465357" y="0"/>
                  </a:lnTo>
                </a:path>
                <a:path w="2691129" h="634">
                  <a:moveTo>
                    <a:pt x="2578574" y="0"/>
                  </a:moveTo>
                  <a:lnTo>
                    <a:pt x="2690886" y="0"/>
                  </a:lnTo>
                </a:path>
                <a:path w="2691129" h="634">
                  <a:moveTo>
                    <a:pt x="0" y="361"/>
                  </a:moveTo>
                  <a:lnTo>
                    <a:pt x="2690886" y="3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5962232" y="657072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5959649" y="4450189"/>
              <a:ext cx="0" cy="2118360"/>
            </a:xfrm>
            <a:custGeom>
              <a:avLst/>
              <a:gdLst/>
              <a:ahLst/>
              <a:cxnLst/>
              <a:rect l="l" t="t" r="r" b="b"/>
              <a:pathLst>
                <a:path w="0" h="2118359">
                  <a:moveTo>
                    <a:pt x="0" y="21179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5962232" y="445276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268762" y="4450189"/>
              <a:ext cx="0" cy="2118360"/>
            </a:xfrm>
            <a:custGeom>
              <a:avLst/>
              <a:gdLst/>
              <a:ahLst/>
              <a:cxnLst/>
              <a:rect l="l" t="t" r="r" b="b"/>
              <a:pathLst>
                <a:path w="0" h="2118359">
                  <a:moveTo>
                    <a:pt x="0" y="21179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271345" y="445276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90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472092" y="6022605"/>
              <a:ext cx="262255" cy="546100"/>
            </a:xfrm>
            <a:custGeom>
              <a:avLst/>
              <a:gdLst/>
              <a:ahLst/>
              <a:cxnLst/>
              <a:rect l="l" t="t" r="r" b="b"/>
              <a:pathLst>
                <a:path w="262254" h="546100">
                  <a:moveTo>
                    <a:pt x="262053" y="0"/>
                  </a:moveTo>
                  <a:lnTo>
                    <a:pt x="0" y="0"/>
                  </a:lnTo>
                  <a:lnTo>
                    <a:pt x="0" y="545543"/>
                  </a:lnTo>
                  <a:lnTo>
                    <a:pt x="262053" y="545543"/>
                  </a:lnTo>
                  <a:lnTo>
                    <a:pt x="262053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472092" y="6022631"/>
              <a:ext cx="262255" cy="546100"/>
            </a:xfrm>
            <a:custGeom>
              <a:avLst/>
              <a:gdLst/>
              <a:ahLst/>
              <a:cxnLst/>
              <a:rect l="l" t="t" r="r" b="b"/>
              <a:pathLst>
                <a:path w="262254" h="546100">
                  <a:moveTo>
                    <a:pt x="0" y="545517"/>
                  </a:moveTo>
                  <a:lnTo>
                    <a:pt x="0" y="0"/>
                  </a:lnTo>
                  <a:lnTo>
                    <a:pt x="262027" y="0"/>
                  </a:lnTo>
                  <a:lnTo>
                    <a:pt x="262027" y="545517"/>
                  </a:lnTo>
                  <a:lnTo>
                    <a:pt x="0" y="54551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734120" y="5236410"/>
              <a:ext cx="262255" cy="1332230"/>
            </a:xfrm>
            <a:custGeom>
              <a:avLst/>
              <a:gdLst/>
              <a:ahLst/>
              <a:cxnLst/>
              <a:rect l="l" t="t" r="r" b="b"/>
              <a:pathLst>
                <a:path w="262254" h="1332229">
                  <a:moveTo>
                    <a:pt x="262182" y="0"/>
                  </a:moveTo>
                  <a:lnTo>
                    <a:pt x="0" y="0"/>
                  </a:lnTo>
                  <a:lnTo>
                    <a:pt x="0" y="1331738"/>
                  </a:lnTo>
                  <a:lnTo>
                    <a:pt x="262182" y="1331738"/>
                  </a:lnTo>
                  <a:lnTo>
                    <a:pt x="262182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734120" y="5236436"/>
              <a:ext cx="262255" cy="1332230"/>
            </a:xfrm>
            <a:custGeom>
              <a:avLst/>
              <a:gdLst/>
              <a:ahLst/>
              <a:cxnLst/>
              <a:rect l="l" t="t" r="r" b="b"/>
              <a:pathLst>
                <a:path w="262254" h="1332229">
                  <a:moveTo>
                    <a:pt x="0" y="1331712"/>
                  </a:moveTo>
                  <a:lnTo>
                    <a:pt x="0" y="0"/>
                  </a:lnTo>
                  <a:lnTo>
                    <a:pt x="262182" y="0"/>
                  </a:lnTo>
                  <a:lnTo>
                    <a:pt x="262182" y="1331712"/>
                  </a:lnTo>
                  <a:lnTo>
                    <a:pt x="0" y="13317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996302" y="5658841"/>
              <a:ext cx="267970" cy="909319"/>
            </a:xfrm>
            <a:custGeom>
              <a:avLst/>
              <a:gdLst/>
              <a:ahLst/>
              <a:cxnLst/>
              <a:rect l="l" t="t" r="r" b="b"/>
              <a:pathLst>
                <a:path w="267970" h="909320">
                  <a:moveTo>
                    <a:pt x="267477" y="0"/>
                  </a:moveTo>
                  <a:lnTo>
                    <a:pt x="0" y="0"/>
                  </a:lnTo>
                  <a:lnTo>
                    <a:pt x="0" y="909307"/>
                  </a:lnTo>
                  <a:lnTo>
                    <a:pt x="267477" y="909307"/>
                  </a:lnTo>
                  <a:lnTo>
                    <a:pt x="267477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3996302" y="5658867"/>
              <a:ext cx="267970" cy="909319"/>
            </a:xfrm>
            <a:custGeom>
              <a:avLst/>
              <a:gdLst/>
              <a:ahLst/>
              <a:cxnLst/>
              <a:rect l="l" t="t" r="r" b="b"/>
              <a:pathLst>
                <a:path w="267970" h="909320">
                  <a:moveTo>
                    <a:pt x="0" y="909281"/>
                  </a:moveTo>
                  <a:lnTo>
                    <a:pt x="0" y="0"/>
                  </a:lnTo>
                  <a:lnTo>
                    <a:pt x="267503" y="0"/>
                  </a:lnTo>
                  <a:lnTo>
                    <a:pt x="267503" y="909281"/>
                  </a:lnTo>
                  <a:lnTo>
                    <a:pt x="0" y="90928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263806" y="4690867"/>
              <a:ext cx="262255" cy="1877695"/>
            </a:xfrm>
            <a:custGeom>
              <a:avLst/>
              <a:gdLst/>
              <a:ahLst/>
              <a:cxnLst/>
              <a:rect l="l" t="t" r="r" b="b"/>
              <a:pathLst>
                <a:path w="262254" h="1877695">
                  <a:moveTo>
                    <a:pt x="262182" y="0"/>
                  </a:moveTo>
                  <a:lnTo>
                    <a:pt x="0" y="0"/>
                  </a:lnTo>
                  <a:lnTo>
                    <a:pt x="0" y="1877282"/>
                  </a:lnTo>
                  <a:lnTo>
                    <a:pt x="262182" y="1877282"/>
                  </a:lnTo>
                  <a:lnTo>
                    <a:pt x="262182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263806" y="4690893"/>
              <a:ext cx="262255" cy="1877695"/>
            </a:xfrm>
            <a:custGeom>
              <a:avLst/>
              <a:gdLst/>
              <a:ahLst/>
              <a:cxnLst/>
              <a:rect l="l" t="t" r="r" b="b"/>
              <a:pathLst>
                <a:path w="262254" h="1877695">
                  <a:moveTo>
                    <a:pt x="0" y="1877256"/>
                  </a:moveTo>
                  <a:lnTo>
                    <a:pt x="0" y="0"/>
                  </a:lnTo>
                  <a:lnTo>
                    <a:pt x="262182" y="0"/>
                  </a:lnTo>
                  <a:lnTo>
                    <a:pt x="262182" y="1877256"/>
                  </a:lnTo>
                  <a:lnTo>
                    <a:pt x="0" y="187725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525988" y="4450163"/>
              <a:ext cx="267970" cy="2118360"/>
            </a:xfrm>
            <a:custGeom>
              <a:avLst/>
              <a:gdLst/>
              <a:ahLst/>
              <a:cxnLst/>
              <a:rect l="l" t="t" r="r" b="b"/>
              <a:pathLst>
                <a:path w="267970" h="2118359">
                  <a:moveTo>
                    <a:pt x="267477" y="0"/>
                  </a:moveTo>
                  <a:lnTo>
                    <a:pt x="0" y="0"/>
                  </a:lnTo>
                  <a:lnTo>
                    <a:pt x="0" y="2117985"/>
                  </a:lnTo>
                  <a:lnTo>
                    <a:pt x="267477" y="2117985"/>
                  </a:lnTo>
                  <a:lnTo>
                    <a:pt x="267477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525988" y="4450189"/>
              <a:ext cx="267970" cy="2118360"/>
            </a:xfrm>
            <a:custGeom>
              <a:avLst/>
              <a:gdLst/>
              <a:ahLst/>
              <a:cxnLst/>
              <a:rect l="l" t="t" r="r" b="b"/>
              <a:pathLst>
                <a:path w="267970" h="2118359">
                  <a:moveTo>
                    <a:pt x="0" y="2117959"/>
                  </a:moveTo>
                  <a:lnTo>
                    <a:pt x="0" y="0"/>
                  </a:lnTo>
                  <a:lnTo>
                    <a:pt x="267452" y="0"/>
                  </a:lnTo>
                  <a:lnTo>
                    <a:pt x="267452" y="2117959"/>
                  </a:lnTo>
                  <a:lnTo>
                    <a:pt x="0" y="21179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793440" y="4990392"/>
              <a:ext cx="262255" cy="1577975"/>
            </a:xfrm>
            <a:custGeom>
              <a:avLst/>
              <a:gdLst/>
              <a:ahLst/>
              <a:cxnLst/>
              <a:rect l="l" t="t" r="r" b="b"/>
              <a:pathLst>
                <a:path w="262254" h="1577975">
                  <a:moveTo>
                    <a:pt x="262053" y="0"/>
                  </a:moveTo>
                  <a:lnTo>
                    <a:pt x="0" y="0"/>
                  </a:lnTo>
                  <a:lnTo>
                    <a:pt x="0" y="1577756"/>
                  </a:lnTo>
                  <a:lnTo>
                    <a:pt x="262053" y="1577756"/>
                  </a:lnTo>
                  <a:lnTo>
                    <a:pt x="262053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793440" y="4990418"/>
              <a:ext cx="262255" cy="1577975"/>
            </a:xfrm>
            <a:custGeom>
              <a:avLst/>
              <a:gdLst/>
              <a:ahLst/>
              <a:cxnLst/>
              <a:rect l="l" t="t" r="r" b="b"/>
              <a:pathLst>
                <a:path w="262254" h="1577975">
                  <a:moveTo>
                    <a:pt x="0" y="1577731"/>
                  </a:moveTo>
                  <a:lnTo>
                    <a:pt x="0" y="0"/>
                  </a:lnTo>
                  <a:lnTo>
                    <a:pt x="262079" y="0"/>
                  </a:lnTo>
                  <a:lnTo>
                    <a:pt x="262079" y="1577731"/>
                  </a:lnTo>
                  <a:lnTo>
                    <a:pt x="0" y="157773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5055520" y="5354053"/>
              <a:ext cx="262255" cy="1214120"/>
            </a:xfrm>
            <a:custGeom>
              <a:avLst/>
              <a:gdLst/>
              <a:ahLst/>
              <a:cxnLst/>
              <a:rect l="l" t="t" r="r" b="b"/>
              <a:pathLst>
                <a:path w="262254" h="1214120">
                  <a:moveTo>
                    <a:pt x="262182" y="0"/>
                  </a:moveTo>
                  <a:lnTo>
                    <a:pt x="0" y="0"/>
                  </a:lnTo>
                  <a:lnTo>
                    <a:pt x="0" y="1214095"/>
                  </a:lnTo>
                  <a:lnTo>
                    <a:pt x="262182" y="1214095"/>
                  </a:lnTo>
                  <a:lnTo>
                    <a:pt x="262182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5055520" y="5354079"/>
              <a:ext cx="262255" cy="1214120"/>
            </a:xfrm>
            <a:custGeom>
              <a:avLst/>
              <a:gdLst/>
              <a:ahLst/>
              <a:cxnLst/>
              <a:rect l="l" t="t" r="r" b="b"/>
              <a:pathLst>
                <a:path w="262254" h="1214120">
                  <a:moveTo>
                    <a:pt x="0" y="1214069"/>
                  </a:moveTo>
                  <a:lnTo>
                    <a:pt x="0" y="0"/>
                  </a:lnTo>
                  <a:lnTo>
                    <a:pt x="262182" y="0"/>
                  </a:lnTo>
                  <a:lnTo>
                    <a:pt x="262182" y="1214069"/>
                  </a:lnTo>
                  <a:lnTo>
                    <a:pt x="0" y="12140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5317702" y="4626628"/>
              <a:ext cx="267970" cy="1941830"/>
            </a:xfrm>
            <a:custGeom>
              <a:avLst/>
              <a:gdLst/>
              <a:ahLst/>
              <a:cxnLst/>
              <a:rect l="l" t="t" r="r" b="b"/>
              <a:pathLst>
                <a:path w="267970" h="1941829">
                  <a:moveTo>
                    <a:pt x="267477" y="0"/>
                  </a:moveTo>
                  <a:lnTo>
                    <a:pt x="0" y="0"/>
                  </a:lnTo>
                  <a:lnTo>
                    <a:pt x="0" y="1941521"/>
                  </a:lnTo>
                  <a:lnTo>
                    <a:pt x="267477" y="1941521"/>
                  </a:lnTo>
                  <a:lnTo>
                    <a:pt x="267477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5317702" y="4626653"/>
              <a:ext cx="267970" cy="1941830"/>
            </a:xfrm>
            <a:custGeom>
              <a:avLst/>
              <a:gdLst/>
              <a:ahLst/>
              <a:cxnLst/>
              <a:rect l="l" t="t" r="r" b="b"/>
              <a:pathLst>
                <a:path w="267970" h="1941829">
                  <a:moveTo>
                    <a:pt x="0" y="1941495"/>
                  </a:moveTo>
                  <a:lnTo>
                    <a:pt x="0" y="0"/>
                  </a:lnTo>
                  <a:lnTo>
                    <a:pt x="267452" y="0"/>
                  </a:lnTo>
                  <a:lnTo>
                    <a:pt x="267452" y="1941495"/>
                  </a:lnTo>
                  <a:lnTo>
                    <a:pt x="0" y="194149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5585154" y="5958366"/>
              <a:ext cx="262255" cy="610235"/>
            </a:xfrm>
            <a:custGeom>
              <a:avLst/>
              <a:gdLst/>
              <a:ahLst/>
              <a:cxnLst/>
              <a:rect l="l" t="t" r="r" b="b"/>
              <a:pathLst>
                <a:path w="262254" h="610234">
                  <a:moveTo>
                    <a:pt x="262182" y="0"/>
                  </a:moveTo>
                  <a:lnTo>
                    <a:pt x="0" y="0"/>
                  </a:lnTo>
                  <a:lnTo>
                    <a:pt x="0" y="609782"/>
                  </a:lnTo>
                  <a:lnTo>
                    <a:pt x="262182" y="609782"/>
                  </a:lnTo>
                  <a:lnTo>
                    <a:pt x="262182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5585154" y="5958392"/>
              <a:ext cx="262255" cy="610235"/>
            </a:xfrm>
            <a:custGeom>
              <a:avLst/>
              <a:gdLst/>
              <a:ahLst/>
              <a:cxnLst/>
              <a:rect l="l" t="t" r="r" b="b"/>
              <a:pathLst>
                <a:path w="262254" h="610234">
                  <a:moveTo>
                    <a:pt x="0" y="609756"/>
                  </a:moveTo>
                  <a:lnTo>
                    <a:pt x="0" y="0"/>
                  </a:lnTo>
                  <a:lnTo>
                    <a:pt x="262182" y="0"/>
                  </a:lnTo>
                  <a:lnTo>
                    <a:pt x="262182" y="609756"/>
                  </a:lnTo>
                  <a:lnTo>
                    <a:pt x="0" y="60975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/>
          <p:cNvSpPr txBox="1"/>
          <p:nvPr/>
        </p:nvSpPr>
        <p:spPr>
          <a:xfrm>
            <a:off x="3181189" y="6197144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133041" y="5892355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10</a:t>
            </a:r>
            <a:endParaRPr sz="65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133041" y="5592830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15</a:t>
            </a:r>
            <a:endParaRPr sz="65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133041" y="5287991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20</a:t>
            </a:r>
            <a:endParaRPr sz="6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3133041" y="4988466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25</a:t>
            </a:r>
            <a:endParaRPr sz="65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133041" y="4683626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30</a:t>
            </a:r>
            <a:endParaRPr sz="65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133041" y="4384152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35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2258567" y="5152644"/>
            <a:ext cx="756285" cy="711835"/>
            <a:chOff x="2258567" y="5152644"/>
            <a:chExt cx="756285" cy="711835"/>
          </a:xfrm>
        </p:grpSpPr>
        <p:sp>
          <p:nvSpPr>
            <p:cNvPr id="125" name="object 125"/>
            <p:cNvSpPr/>
            <p:nvPr/>
          </p:nvSpPr>
          <p:spPr>
            <a:xfrm>
              <a:off x="2271267" y="5165344"/>
              <a:ext cx="730885" cy="686435"/>
            </a:xfrm>
            <a:custGeom>
              <a:avLst/>
              <a:gdLst/>
              <a:ahLst/>
              <a:cxnLst/>
              <a:rect l="l" t="t" r="r" b="b"/>
              <a:pathLst>
                <a:path w="730885" h="686435">
                  <a:moveTo>
                    <a:pt x="387857" y="0"/>
                  </a:moveTo>
                  <a:lnTo>
                    <a:pt x="387857" y="171449"/>
                  </a:lnTo>
                  <a:lnTo>
                    <a:pt x="0" y="171449"/>
                  </a:lnTo>
                  <a:lnTo>
                    <a:pt x="0" y="514388"/>
                  </a:lnTo>
                  <a:lnTo>
                    <a:pt x="387857" y="514388"/>
                  </a:lnTo>
                  <a:lnTo>
                    <a:pt x="387857" y="685838"/>
                  </a:lnTo>
                  <a:lnTo>
                    <a:pt x="730757" y="342899"/>
                  </a:lnTo>
                  <a:lnTo>
                    <a:pt x="38785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2271267" y="5165344"/>
              <a:ext cx="730885" cy="686435"/>
            </a:xfrm>
            <a:custGeom>
              <a:avLst/>
              <a:gdLst/>
              <a:ahLst/>
              <a:cxnLst/>
              <a:rect l="l" t="t" r="r" b="b"/>
              <a:pathLst>
                <a:path w="730885" h="686435">
                  <a:moveTo>
                    <a:pt x="0" y="171449"/>
                  </a:moveTo>
                  <a:lnTo>
                    <a:pt x="387857" y="171449"/>
                  </a:lnTo>
                  <a:lnTo>
                    <a:pt x="387857" y="0"/>
                  </a:lnTo>
                  <a:lnTo>
                    <a:pt x="730757" y="342899"/>
                  </a:lnTo>
                  <a:lnTo>
                    <a:pt x="387857" y="685838"/>
                  </a:lnTo>
                  <a:lnTo>
                    <a:pt x="387857" y="514388"/>
                  </a:lnTo>
                  <a:lnTo>
                    <a:pt x="0" y="514388"/>
                  </a:lnTo>
                  <a:lnTo>
                    <a:pt x="0" y="17144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 txBox="1"/>
          <p:nvPr/>
        </p:nvSpPr>
        <p:spPr>
          <a:xfrm>
            <a:off x="6152515" y="4514850"/>
            <a:ext cx="2625725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Histogram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gradient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orientation </a:t>
            </a:r>
            <a:r>
              <a:rPr dirty="0" sz="1800">
                <a:latin typeface="Calibri"/>
                <a:cs typeface="Calibri"/>
              </a:rPr>
              <a:t>– the </a:t>
            </a:r>
            <a:r>
              <a:rPr dirty="0" sz="1800" spc="-5">
                <a:latin typeface="Calibri"/>
                <a:cs typeface="Calibri"/>
              </a:rPr>
              <a:t>bin-counts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weighted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by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gradient </a:t>
            </a:r>
            <a:r>
              <a:rPr dirty="0" sz="1800" spc="-5">
                <a:latin typeface="Calibri"/>
                <a:cs typeface="Calibri"/>
              </a:rPr>
              <a:t> magnitudes </a:t>
            </a:r>
            <a:r>
              <a:rPr dirty="0" sz="1800">
                <a:latin typeface="Calibri"/>
                <a:cs typeface="Calibri"/>
              </a:rPr>
              <a:t>and a </a:t>
            </a:r>
            <a:r>
              <a:rPr dirty="0" sz="1800" spc="-5">
                <a:latin typeface="Calibri"/>
                <a:cs typeface="Calibri"/>
              </a:rPr>
              <a:t>Gaussian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weighting function. </a:t>
            </a:r>
            <a:r>
              <a:rPr dirty="0" sz="1800" spc="-20">
                <a:latin typeface="Calibri"/>
                <a:cs typeface="Calibri"/>
              </a:rPr>
              <a:t>Usually,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36 </a:t>
            </a:r>
            <a:r>
              <a:rPr dirty="0" sz="1800" spc="-5">
                <a:latin typeface="Calibri"/>
                <a:cs typeface="Calibri"/>
              </a:rPr>
              <a:t>bins </a:t>
            </a:r>
            <a:r>
              <a:rPr dirty="0" sz="1800" spc="-10">
                <a:latin typeface="Calibri"/>
                <a:cs typeface="Calibri"/>
              </a:rPr>
              <a:t>are </a:t>
            </a:r>
            <a:r>
              <a:rPr dirty="0" sz="1800">
                <a:latin typeface="Calibri"/>
                <a:cs typeface="Calibri"/>
              </a:rPr>
              <a:t>chosen </a:t>
            </a:r>
            <a:r>
              <a:rPr dirty="0" sz="1800" spc="-15">
                <a:latin typeface="Calibri"/>
                <a:cs typeface="Calibri"/>
              </a:rPr>
              <a:t>for </a:t>
            </a:r>
            <a:r>
              <a:rPr dirty="0" sz="1800" spc="-10">
                <a:latin typeface="Calibri"/>
                <a:cs typeface="Calibri"/>
              </a:rPr>
              <a:t>the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orientation.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6642" y="186893"/>
            <a:ext cx="674687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Step</a:t>
            </a:r>
            <a:r>
              <a:rPr dirty="0"/>
              <a:t> 3:</a:t>
            </a:r>
            <a:r>
              <a:rPr dirty="0" spc="-15"/>
              <a:t> </a:t>
            </a:r>
            <a:r>
              <a:rPr dirty="0"/>
              <a:t>Assigning </a:t>
            </a:r>
            <a:r>
              <a:rPr dirty="0" spc="-10"/>
              <a:t>orientations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074165"/>
            <a:ext cx="7867015" cy="3050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99885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Assign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 b="1">
                <a:solidFill>
                  <a:srgbClr val="FF0000"/>
                </a:solidFill>
                <a:latin typeface="Calibri"/>
                <a:cs typeface="Calibri"/>
              </a:rPr>
              <a:t>dominant </a:t>
            </a:r>
            <a:r>
              <a:rPr dirty="0" sz="3200" spc="-10" b="1">
                <a:solidFill>
                  <a:srgbClr val="FF0000"/>
                </a:solidFill>
                <a:latin typeface="Calibri"/>
                <a:cs typeface="Calibri"/>
              </a:rPr>
              <a:t>orientation </a:t>
            </a:r>
            <a:r>
              <a:rPr dirty="0" sz="3200">
                <a:latin typeface="Calibri"/>
                <a:cs typeface="Calibri"/>
              </a:rPr>
              <a:t>as the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orientation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keypoint.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In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case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multiple</a:t>
            </a:r>
            <a:r>
              <a:rPr dirty="0" sz="3200" spc="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peaks</a:t>
            </a:r>
            <a:r>
              <a:rPr dirty="0" sz="3200" spc="-5">
                <a:latin typeface="Calibri"/>
                <a:cs typeface="Calibri"/>
              </a:rPr>
              <a:t> or</a:t>
            </a:r>
            <a:r>
              <a:rPr dirty="0" sz="3200" spc="-20">
                <a:latin typeface="Calibri"/>
                <a:cs typeface="Calibri"/>
              </a:rPr>
              <a:t> histogram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entries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more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than </a:t>
            </a:r>
            <a:r>
              <a:rPr dirty="0" sz="3200" spc="-5">
                <a:latin typeface="Calibri"/>
                <a:cs typeface="Calibri"/>
              </a:rPr>
              <a:t>0.8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x</a:t>
            </a:r>
            <a:r>
              <a:rPr dirty="0" sz="3200" spc="-5">
                <a:latin typeface="Calibri"/>
                <a:cs typeface="Calibri"/>
              </a:rPr>
              <a:t> peak,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create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15" b="1">
                <a:solidFill>
                  <a:srgbClr val="006FC0"/>
                </a:solidFill>
                <a:latin typeface="Calibri"/>
                <a:cs typeface="Calibri"/>
              </a:rPr>
              <a:t>separate </a:t>
            </a:r>
            <a:r>
              <a:rPr dirty="0" sz="3200" spc="-1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descriptor </a:t>
            </a:r>
            <a:r>
              <a:rPr dirty="0" sz="3200" spc="-30">
                <a:latin typeface="Calibri"/>
                <a:cs typeface="Calibri"/>
              </a:rPr>
              <a:t>for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 b="1" i="1">
                <a:latin typeface="Calibri"/>
                <a:cs typeface="Calibri"/>
              </a:rPr>
              <a:t>each</a:t>
            </a:r>
            <a:r>
              <a:rPr dirty="0" sz="3200" b="1" i="1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orientation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(they</a:t>
            </a:r>
            <a:r>
              <a:rPr dirty="0" sz="3200">
                <a:latin typeface="Calibri"/>
                <a:cs typeface="Calibri"/>
              </a:rPr>
              <a:t> will all 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have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same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scale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location).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314" y="4528037"/>
            <a:ext cx="1892487" cy="207947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450753" y="4482675"/>
            <a:ext cx="2702560" cy="2124075"/>
            <a:chOff x="3450753" y="4482675"/>
            <a:chExt cx="2702560" cy="2124075"/>
          </a:xfrm>
        </p:grpSpPr>
        <p:sp>
          <p:nvSpPr>
            <p:cNvPr id="6" name="object 6"/>
            <p:cNvSpPr/>
            <p:nvPr/>
          </p:nvSpPr>
          <p:spPr>
            <a:xfrm>
              <a:off x="3451388" y="4483117"/>
              <a:ext cx="2691130" cy="635"/>
            </a:xfrm>
            <a:custGeom>
              <a:avLst/>
              <a:gdLst/>
              <a:ahLst/>
              <a:cxnLst/>
              <a:rect l="l" t="t" r="r" b="b"/>
              <a:pathLst>
                <a:path w="2691129" h="635">
                  <a:moveTo>
                    <a:pt x="0" y="361"/>
                  </a:moveTo>
                  <a:lnTo>
                    <a:pt x="2690886" y="361"/>
                  </a:lnTo>
                </a:path>
                <a:path w="2691129" h="635">
                  <a:moveTo>
                    <a:pt x="0" y="0"/>
                  </a:moveTo>
                  <a:lnTo>
                    <a:pt x="269088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44858" y="448589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51388" y="6601090"/>
              <a:ext cx="2691130" cy="635"/>
            </a:xfrm>
            <a:custGeom>
              <a:avLst/>
              <a:gdLst/>
              <a:ahLst/>
              <a:cxnLst/>
              <a:rect l="l" t="t" r="r" b="b"/>
              <a:pathLst>
                <a:path w="2691129" h="634">
                  <a:moveTo>
                    <a:pt x="0" y="0"/>
                  </a:moveTo>
                  <a:lnTo>
                    <a:pt x="465357" y="0"/>
                  </a:lnTo>
                </a:path>
                <a:path w="2691129" h="634">
                  <a:moveTo>
                    <a:pt x="2578574" y="0"/>
                  </a:moveTo>
                  <a:lnTo>
                    <a:pt x="2690886" y="0"/>
                  </a:lnTo>
                </a:path>
                <a:path w="2691129" h="634">
                  <a:moveTo>
                    <a:pt x="0" y="361"/>
                  </a:moveTo>
                  <a:lnTo>
                    <a:pt x="2690886" y="3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44858" y="660385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42275" y="4483310"/>
              <a:ext cx="0" cy="2118360"/>
            </a:xfrm>
            <a:custGeom>
              <a:avLst/>
              <a:gdLst/>
              <a:ahLst/>
              <a:cxnLst/>
              <a:rect l="l" t="t" r="r" b="b"/>
              <a:pathLst>
                <a:path w="0" h="2118359">
                  <a:moveTo>
                    <a:pt x="0" y="21179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44858" y="448589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51388" y="4483310"/>
              <a:ext cx="0" cy="2118360"/>
            </a:xfrm>
            <a:custGeom>
              <a:avLst/>
              <a:gdLst/>
              <a:ahLst/>
              <a:cxnLst/>
              <a:rect l="l" t="t" r="r" b="b"/>
              <a:pathLst>
                <a:path w="0" h="2118359">
                  <a:moveTo>
                    <a:pt x="0" y="21179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53971" y="448589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90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51388" y="6601090"/>
              <a:ext cx="2691130" cy="635"/>
            </a:xfrm>
            <a:custGeom>
              <a:avLst/>
              <a:gdLst/>
              <a:ahLst/>
              <a:cxnLst/>
              <a:rect l="l" t="t" r="r" b="b"/>
              <a:pathLst>
                <a:path w="2691129" h="634">
                  <a:moveTo>
                    <a:pt x="0" y="0"/>
                  </a:moveTo>
                  <a:lnTo>
                    <a:pt x="465357" y="0"/>
                  </a:lnTo>
                </a:path>
                <a:path w="2691129" h="634">
                  <a:moveTo>
                    <a:pt x="2578574" y="0"/>
                  </a:moveTo>
                  <a:lnTo>
                    <a:pt x="2690886" y="0"/>
                  </a:lnTo>
                </a:path>
                <a:path w="2691129" h="634">
                  <a:moveTo>
                    <a:pt x="0" y="361"/>
                  </a:moveTo>
                  <a:lnTo>
                    <a:pt x="2690886" y="3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44858" y="660385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451388" y="4483310"/>
              <a:ext cx="0" cy="2118360"/>
            </a:xfrm>
            <a:custGeom>
              <a:avLst/>
              <a:gdLst/>
              <a:ahLst/>
              <a:cxnLst/>
              <a:rect l="l" t="t" r="r" b="b"/>
              <a:pathLst>
                <a:path w="0" h="2118359">
                  <a:moveTo>
                    <a:pt x="0" y="21179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53971" y="448589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90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51388" y="6569151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w="0" h="32384">
                  <a:moveTo>
                    <a:pt x="0" y="321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53971" y="6571731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90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51388" y="4483310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53971" y="451256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90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358396" y="6604736"/>
            <a:ext cx="1746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30">
                <a:latin typeface="Arial"/>
                <a:cs typeface="Arial"/>
              </a:rPr>
              <a:t>-</a:t>
            </a:r>
            <a:r>
              <a:rPr dirty="0" sz="650" spc="10">
                <a:latin typeface="Arial"/>
                <a:cs typeface="Arial"/>
              </a:rPr>
              <a:t>0</a:t>
            </a:r>
            <a:r>
              <a:rPr dirty="0" sz="650" spc="-15">
                <a:latin typeface="Arial"/>
                <a:cs typeface="Arial"/>
              </a:rPr>
              <a:t>.</a:t>
            </a: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82410" y="4482675"/>
            <a:ext cx="12065" cy="33020"/>
            <a:chOff x="3782410" y="4482675"/>
            <a:chExt cx="12065" cy="33020"/>
          </a:xfrm>
        </p:grpSpPr>
        <p:sp>
          <p:nvSpPr>
            <p:cNvPr id="24" name="object 24"/>
            <p:cNvSpPr/>
            <p:nvPr/>
          </p:nvSpPr>
          <p:spPr>
            <a:xfrm>
              <a:off x="3783045" y="4483310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85629" y="451256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72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749009" y="6604736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119450" y="4482675"/>
            <a:ext cx="12065" cy="33020"/>
            <a:chOff x="4119450" y="4482675"/>
            <a:chExt cx="12065" cy="33020"/>
          </a:xfrm>
        </p:grpSpPr>
        <p:sp>
          <p:nvSpPr>
            <p:cNvPr id="28" name="object 28"/>
            <p:cNvSpPr/>
            <p:nvPr/>
          </p:nvSpPr>
          <p:spPr>
            <a:xfrm>
              <a:off x="4120085" y="4483310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22668" y="451256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048491" y="6604736"/>
            <a:ext cx="14795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0</a:t>
            </a:r>
            <a:r>
              <a:rPr dirty="0" sz="650" spc="25">
                <a:latin typeface="Arial"/>
                <a:cs typeface="Arial"/>
              </a:rPr>
              <a:t>.</a:t>
            </a: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456491" y="4482675"/>
            <a:ext cx="11430" cy="33020"/>
            <a:chOff x="4456491" y="4482675"/>
            <a:chExt cx="11430" cy="33020"/>
          </a:xfrm>
        </p:grpSpPr>
        <p:sp>
          <p:nvSpPr>
            <p:cNvPr id="32" name="object 32"/>
            <p:cNvSpPr/>
            <p:nvPr/>
          </p:nvSpPr>
          <p:spPr>
            <a:xfrm>
              <a:off x="4457126" y="4483310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59709" y="451256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422986" y="6604736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2623" y="6604736"/>
            <a:ext cx="14795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1</a:t>
            </a:r>
            <a:r>
              <a:rPr dirty="0" sz="650" spc="25">
                <a:latin typeface="Arial"/>
                <a:cs typeface="Arial"/>
              </a:rPr>
              <a:t>.</a:t>
            </a: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130468" y="4482675"/>
            <a:ext cx="12065" cy="33020"/>
            <a:chOff x="5130468" y="4482675"/>
            <a:chExt cx="12065" cy="33020"/>
          </a:xfrm>
        </p:grpSpPr>
        <p:sp>
          <p:nvSpPr>
            <p:cNvPr id="37" name="object 37"/>
            <p:cNvSpPr/>
            <p:nvPr/>
          </p:nvSpPr>
          <p:spPr>
            <a:xfrm>
              <a:off x="5131103" y="4483310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133686" y="451256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097118" y="6604736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467560" y="4482675"/>
            <a:ext cx="12065" cy="33020"/>
            <a:chOff x="5467560" y="4482675"/>
            <a:chExt cx="12065" cy="33020"/>
          </a:xfrm>
        </p:grpSpPr>
        <p:sp>
          <p:nvSpPr>
            <p:cNvPr id="41" name="object 41"/>
            <p:cNvSpPr/>
            <p:nvPr/>
          </p:nvSpPr>
          <p:spPr>
            <a:xfrm>
              <a:off x="5468195" y="4483310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470726" y="451256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396600" y="6604736"/>
            <a:ext cx="14795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2</a:t>
            </a:r>
            <a:r>
              <a:rPr dirty="0" sz="650" spc="25">
                <a:latin typeface="Arial"/>
                <a:cs typeface="Arial"/>
              </a:rPr>
              <a:t>.</a:t>
            </a: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804599" y="4482675"/>
            <a:ext cx="11430" cy="33020"/>
            <a:chOff x="5804599" y="4482675"/>
            <a:chExt cx="11430" cy="33020"/>
          </a:xfrm>
        </p:grpSpPr>
        <p:sp>
          <p:nvSpPr>
            <p:cNvPr id="45" name="object 45"/>
            <p:cNvSpPr/>
            <p:nvPr/>
          </p:nvSpPr>
          <p:spPr>
            <a:xfrm>
              <a:off x="5805234" y="4483310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807818" y="451256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69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771095" y="6604736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3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141640" y="4482675"/>
            <a:ext cx="11430" cy="2119630"/>
            <a:chOff x="6141640" y="4482675"/>
            <a:chExt cx="11430" cy="2119630"/>
          </a:xfrm>
        </p:grpSpPr>
        <p:sp>
          <p:nvSpPr>
            <p:cNvPr id="49" name="object 49"/>
            <p:cNvSpPr/>
            <p:nvPr/>
          </p:nvSpPr>
          <p:spPr>
            <a:xfrm>
              <a:off x="6142275" y="6569151"/>
              <a:ext cx="0" cy="32384"/>
            </a:xfrm>
            <a:custGeom>
              <a:avLst/>
              <a:gdLst/>
              <a:ahLst/>
              <a:cxnLst/>
              <a:rect l="l" t="t" r="r" b="b"/>
              <a:pathLst>
                <a:path w="0" h="32384">
                  <a:moveTo>
                    <a:pt x="0" y="321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144858" y="6571731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142275" y="4483310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w="0" h="26670">
                  <a:moveTo>
                    <a:pt x="0" y="0"/>
                  </a:moveTo>
                  <a:lnTo>
                    <a:pt x="0" y="266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144858" y="451256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6070732" y="6604736"/>
            <a:ext cx="14795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3</a:t>
            </a:r>
            <a:r>
              <a:rPr dirty="0" sz="650" spc="25">
                <a:latin typeface="Arial"/>
                <a:cs typeface="Arial"/>
              </a:rPr>
              <a:t>.</a:t>
            </a: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450753" y="6600635"/>
            <a:ext cx="2692400" cy="6350"/>
            <a:chOff x="3450753" y="6600635"/>
            <a:chExt cx="2692400" cy="6350"/>
          </a:xfrm>
        </p:grpSpPr>
        <p:sp>
          <p:nvSpPr>
            <p:cNvPr id="55" name="object 55"/>
            <p:cNvSpPr/>
            <p:nvPr/>
          </p:nvSpPr>
          <p:spPr>
            <a:xfrm>
              <a:off x="3451388" y="6601270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480691" y="660385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110141" y="6601270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112724" y="660385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3363815" y="6535208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451027" y="4482924"/>
            <a:ext cx="2699385" cy="2124075"/>
            <a:chOff x="3451027" y="4482924"/>
            <a:chExt cx="2699385" cy="2124075"/>
          </a:xfrm>
        </p:grpSpPr>
        <p:sp>
          <p:nvSpPr>
            <p:cNvPr id="61" name="object 61"/>
            <p:cNvSpPr/>
            <p:nvPr/>
          </p:nvSpPr>
          <p:spPr>
            <a:xfrm>
              <a:off x="3451388" y="6296353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480691" y="629893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110141" y="6296353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112725" y="6298933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451388" y="5991514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480691" y="599409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110141" y="5991514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112725" y="5994094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451388" y="5691989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480691" y="569456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110141" y="5691989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112725" y="569456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451388" y="5387200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480691" y="538978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110141" y="5387200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112725" y="538978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451388" y="5087675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480691" y="509025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110141" y="5087675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112725" y="5090255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451388" y="4782836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480691" y="478541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6110141" y="4782836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112725" y="4785416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451388" y="4483311"/>
              <a:ext cx="27305" cy="0"/>
            </a:xfrm>
            <a:custGeom>
              <a:avLst/>
              <a:gdLst/>
              <a:ahLst/>
              <a:cxnLst/>
              <a:rect l="l" t="t" r="r" b="b"/>
              <a:pathLst>
                <a:path w="27304" h="0">
                  <a:moveTo>
                    <a:pt x="0" y="0"/>
                  </a:moveTo>
                  <a:lnTo>
                    <a:pt x="267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480691" y="448589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110141" y="4483311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5" h="0">
                  <a:moveTo>
                    <a:pt x="3213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112725" y="448589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424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451388" y="4483117"/>
              <a:ext cx="2691130" cy="635"/>
            </a:xfrm>
            <a:custGeom>
              <a:avLst/>
              <a:gdLst/>
              <a:ahLst/>
              <a:cxnLst/>
              <a:rect l="l" t="t" r="r" b="b"/>
              <a:pathLst>
                <a:path w="2691129" h="635">
                  <a:moveTo>
                    <a:pt x="0" y="361"/>
                  </a:moveTo>
                  <a:lnTo>
                    <a:pt x="2690886" y="361"/>
                  </a:lnTo>
                </a:path>
                <a:path w="2691129" h="635">
                  <a:moveTo>
                    <a:pt x="0" y="0"/>
                  </a:moveTo>
                  <a:lnTo>
                    <a:pt x="269088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144858" y="448589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451388" y="6601090"/>
              <a:ext cx="2691130" cy="635"/>
            </a:xfrm>
            <a:custGeom>
              <a:avLst/>
              <a:gdLst/>
              <a:ahLst/>
              <a:cxnLst/>
              <a:rect l="l" t="t" r="r" b="b"/>
              <a:pathLst>
                <a:path w="2691129" h="634">
                  <a:moveTo>
                    <a:pt x="0" y="0"/>
                  </a:moveTo>
                  <a:lnTo>
                    <a:pt x="465357" y="0"/>
                  </a:lnTo>
                </a:path>
                <a:path w="2691129" h="634">
                  <a:moveTo>
                    <a:pt x="2578574" y="0"/>
                  </a:moveTo>
                  <a:lnTo>
                    <a:pt x="2690886" y="0"/>
                  </a:lnTo>
                </a:path>
                <a:path w="2691129" h="634">
                  <a:moveTo>
                    <a:pt x="0" y="361"/>
                  </a:moveTo>
                  <a:lnTo>
                    <a:pt x="2690886" y="3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144858" y="660385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6142275" y="4483311"/>
              <a:ext cx="0" cy="2118360"/>
            </a:xfrm>
            <a:custGeom>
              <a:avLst/>
              <a:gdLst/>
              <a:ahLst/>
              <a:cxnLst/>
              <a:rect l="l" t="t" r="r" b="b"/>
              <a:pathLst>
                <a:path w="0" h="2118359">
                  <a:moveTo>
                    <a:pt x="0" y="21179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6144858" y="448589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321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451388" y="4483311"/>
              <a:ext cx="0" cy="2118360"/>
            </a:xfrm>
            <a:custGeom>
              <a:avLst/>
              <a:gdLst/>
              <a:ahLst/>
              <a:cxnLst/>
              <a:rect l="l" t="t" r="r" b="b"/>
              <a:pathLst>
                <a:path w="0" h="2118359">
                  <a:moveTo>
                    <a:pt x="0" y="21179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453972" y="4485890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0">
                  <a:moveTo>
                    <a:pt x="0" y="0"/>
                  </a:moveTo>
                  <a:lnTo>
                    <a:pt x="5290" y="0"/>
                  </a:lnTo>
                </a:path>
              </a:pathLst>
            </a:custGeom>
            <a:ln w="5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654718" y="6055727"/>
              <a:ext cx="262255" cy="546100"/>
            </a:xfrm>
            <a:custGeom>
              <a:avLst/>
              <a:gdLst/>
              <a:ahLst/>
              <a:cxnLst/>
              <a:rect l="l" t="t" r="r" b="b"/>
              <a:pathLst>
                <a:path w="262254" h="546100">
                  <a:moveTo>
                    <a:pt x="262053" y="0"/>
                  </a:moveTo>
                  <a:lnTo>
                    <a:pt x="0" y="0"/>
                  </a:lnTo>
                  <a:lnTo>
                    <a:pt x="0" y="545543"/>
                  </a:lnTo>
                  <a:lnTo>
                    <a:pt x="262053" y="545543"/>
                  </a:lnTo>
                  <a:lnTo>
                    <a:pt x="262053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654718" y="6055753"/>
              <a:ext cx="262255" cy="546100"/>
            </a:xfrm>
            <a:custGeom>
              <a:avLst/>
              <a:gdLst/>
              <a:ahLst/>
              <a:cxnLst/>
              <a:rect l="l" t="t" r="r" b="b"/>
              <a:pathLst>
                <a:path w="262254" h="546100">
                  <a:moveTo>
                    <a:pt x="0" y="545517"/>
                  </a:moveTo>
                  <a:lnTo>
                    <a:pt x="0" y="0"/>
                  </a:lnTo>
                  <a:lnTo>
                    <a:pt x="262027" y="0"/>
                  </a:lnTo>
                  <a:lnTo>
                    <a:pt x="262027" y="545517"/>
                  </a:lnTo>
                  <a:lnTo>
                    <a:pt x="0" y="54551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916746" y="5269532"/>
              <a:ext cx="262255" cy="1332230"/>
            </a:xfrm>
            <a:custGeom>
              <a:avLst/>
              <a:gdLst/>
              <a:ahLst/>
              <a:cxnLst/>
              <a:rect l="l" t="t" r="r" b="b"/>
              <a:pathLst>
                <a:path w="262254" h="1332229">
                  <a:moveTo>
                    <a:pt x="262182" y="0"/>
                  </a:moveTo>
                  <a:lnTo>
                    <a:pt x="0" y="0"/>
                  </a:lnTo>
                  <a:lnTo>
                    <a:pt x="0" y="1331738"/>
                  </a:lnTo>
                  <a:lnTo>
                    <a:pt x="262182" y="1331738"/>
                  </a:lnTo>
                  <a:lnTo>
                    <a:pt x="262182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916746" y="5269558"/>
              <a:ext cx="262255" cy="1332230"/>
            </a:xfrm>
            <a:custGeom>
              <a:avLst/>
              <a:gdLst/>
              <a:ahLst/>
              <a:cxnLst/>
              <a:rect l="l" t="t" r="r" b="b"/>
              <a:pathLst>
                <a:path w="262254" h="1332229">
                  <a:moveTo>
                    <a:pt x="0" y="1331712"/>
                  </a:moveTo>
                  <a:lnTo>
                    <a:pt x="0" y="0"/>
                  </a:lnTo>
                  <a:lnTo>
                    <a:pt x="262182" y="0"/>
                  </a:lnTo>
                  <a:lnTo>
                    <a:pt x="262182" y="1331712"/>
                  </a:lnTo>
                  <a:lnTo>
                    <a:pt x="0" y="13317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4178928" y="5691963"/>
              <a:ext cx="267970" cy="909319"/>
            </a:xfrm>
            <a:custGeom>
              <a:avLst/>
              <a:gdLst/>
              <a:ahLst/>
              <a:cxnLst/>
              <a:rect l="l" t="t" r="r" b="b"/>
              <a:pathLst>
                <a:path w="267970" h="909320">
                  <a:moveTo>
                    <a:pt x="267477" y="0"/>
                  </a:moveTo>
                  <a:lnTo>
                    <a:pt x="0" y="0"/>
                  </a:lnTo>
                  <a:lnTo>
                    <a:pt x="0" y="909307"/>
                  </a:lnTo>
                  <a:lnTo>
                    <a:pt x="267477" y="909307"/>
                  </a:lnTo>
                  <a:lnTo>
                    <a:pt x="267477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178928" y="5691989"/>
              <a:ext cx="267970" cy="909319"/>
            </a:xfrm>
            <a:custGeom>
              <a:avLst/>
              <a:gdLst/>
              <a:ahLst/>
              <a:cxnLst/>
              <a:rect l="l" t="t" r="r" b="b"/>
              <a:pathLst>
                <a:path w="267970" h="909320">
                  <a:moveTo>
                    <a:pt x="0" y="909281"/>
                  </a:moveTo>
                  <a:lnTo>
                    <a:pt x="0" y="0"/>
                  </a:lnTo>
                  <a:lnTo>
                    <a:pt x="267503" y="0"/>
                  </a:lnTo>
                  <a:lnTo>
                    <a:pt x="267503" y="909281"/>
                  </a:lnTo>
                  <a:lnTo>
                    <a:pt x="0" y="90928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446432" y="4723988"/>
              <a:ext cx="262255" cy="1877695"/>
            </a:xfrm>
            <a:custGeom>
              <a:avLst/>
              <a:gdLst/>
              <a:ahLst/>
              <a:cxnLst/>
              <a:rect l="l" t="t" r="r" b="b"/>
              <a:pathLst>
                <a:path w="262254" h="1877695">
                  <a:moveTo>
                    <a:pt x="262182" y="0"/>
                  </a:moveTo>
                  <a:lnTo>
                    <a:pt x="0" y="0"/>
                  </a:lnTo>
                  <a:lnTo>
                    <a:pt x="0" y="1877282"/>
                  </a:lnTo>
                  <a:lnTo>
                    <a:pt x="262182" y="1877282"/>
                  </a:lnTo>
                  <a:lnTo>
                    <a:pt x="262182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446432" y="4724014"/>
              <a:ext cx="262255" cy="1877695"/>
            </a:xfrm>
            <a:custGeom>
              <a:avLst/>
              <a:gdLst/>
              <a:ahLst/>
              <a:cxnLst/>
              <a:rect l="l" t="t" r="r" b="b"/>
              <a:pathLst>
                <a:path w="262254" h="1877695">
                  <a:moveTo>
                    <a:pt x="0" y="1877256"/>
                  </a:moveTo>
                  <a:lnTo>
                    <a:pt x="0" y="0"/>
                  </a:lnTo>
                  <a:lnTo>
                    <a:pt x="262182" y="0"/>
                  </a:lnTo>
                  <a:lnTo>
                    <a:pt x="262182" y="1877256"/>
                  </a:lnTo>
                  <a:lnTo>
                    <a:pt x="0" y="187725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708614" y="4483285"/>
              <a:ext cx="267970" cy="2118360"/>
            </a:xfrm>
            <a:custGeom>
              <a:avLst/>
              <a:gdLst/>
              <a:ahLst/>
              <a:cxnLst/>
              <a:rect l="l" t="t" r="r" b="b"/>
              <a:pathLst>
                <a:path w="267970" h="2118359">
                  <a:moveTo>
                    <a:pt x="267477" y="0"/>
                  </a:moveTo>
                  <a:lnTo>
                    <a:pt x="0" y="0"/>
                  </a:lnTo>
                  <a:lnTo>
                    <a:pt x="0" y="2117985"/>
                  </a:lnTo>
                  <a:lnTo>
                    <a:pt x="267477" y="2117985"/>
                  </a:lnTo>
                  <a:lnTo>
                    <a:pt x="267477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708614" y="4483311"/>
              <a:ext cx="267970" cy="2118360"/>
            </a:xfrm>
            <a:custGeom>
              <a:avLst/>
              <a:gdLst/>
              <a:ahLst/>
              <a:cxnLst/>
              <a:rect l="l" t="t" r="r" b="b"/>
              <a:pathLst>
                <a:path w="267970" h="2118359">
                  <a:moveTo>
                    <a:pt x="0" y="2117959"/>
                  </a:moveTo>
                  <a:lnTo>
                    <a:pt x="0" y="0"/>
                  </a:lnTo>
                  <a:lnTo>
                    <a:pt x="267452" y="0"/>
                  </a:lnTo>
                  <a:lnTo>
                    <a:pt x="267452" y="2117959"/>
                  </a:lnTo>
                  <a:lnTo>
                    <a:pt x="0" y="21179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976066" y="5023514"/>
              <a:ext cx="262255" cy="1577975"/>
            </a:xfrm>
            <a:custGeom>
              <a:avLst/>
              <a:gdLst/>
              <a:ahLst/>
              <a:cxnLst/>
              <a:rect l="l" t="t" r="r" b="b"/>
              <a:pathLst>
                <a:path w="262254" h="1577975">
                  <a:moveTo>
                    <a:pt x="262053" y="0"/>
                  </a:moveTo>
                  <a:lnTo>
                    <a:pt x="0" y="0"/>
                  </a:lnTo>
                  <a:lnTo>
                    <a:pt x="0" y="1577756"/>
                  </a:lnTo>
                  <a:lnTo>
                    <a:pt x="262053" y="1577756"/>
                  </a:lnTo>
                  <a:lnTo>
                    <a:pt x="262053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976066" y="5023539"/>
              <a:ext cx="262255" cy="1577975"/>
            </a:xfrm>
            <a:custGeom>
              <a:avLst/>
              <a:gdLst/>
              <a:ahLst/>
              <a:cxnLst/>
              <a:rect l="l" t="t" r="r" b="b"/>
              <a:pathLst>
                <a:path w="262254" h="1577975">
                  <a:moveTo>
                    <a:pt x="0" y="1577731"/>
                  </a:moveTo>
                  <a:lnTo>
                    <a:pt x="0" y="0"/>
                  </a:lnTo>
                  <a:lnTo>
                    <a:pt x="262079" y="0"/>
                  </a:lnTo>
                  <a:lnTo>
                    <a:pt x="262079" y="1577731"/>
                  </a:lnTo>
                  <a:lnTo>
                    <a:pt x="0" y="157773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5238146" y="5387175"/>
              <a:ext cx="262255" cy="1214120"/>
            </a:xfrm>
            <a:custGeom>
              <a:avLst/>
              <a:gdLst/>
              <a:ahLst/>
              <a:cxnLst/>
              <a:rect l="l" t="t" r="r" b="b"/>
              <a:pathLst>
                <a:path w="262254" h="1214120">
                  <a:moveTo>
                    <a:pt x="262182" y="0"/>
                  </a:moveTo>
                  <a:lnTo>
                    <a:pt x="0" y="0"/>
                  </a:lnTo>
                  <a:lnTo>
                    <a:pt x="0" y="1214095"/>
                  </a:lnTo>
                  <a:lnTo>
                    <a:pt x="262182" y="1214095"/>
                  </a:lnTo>
                  <a:lnTo>
                    <a:pt x="262182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5238146" y="5387200"/>
              <a:ext cx="262255" cy="1214120"/>
            </a:xfrm>
            <a:custGeom>
              <a:avLst/>
              <a:gdLst/>
              <a:ahLst/>
              <a:cxnLst/>
              <a:rect l="l" t="t" r="r" b="b"/>
              <a:pathLst>
                <a:path w="262254" h="1214120">
                  <a:moveTo>
                    <a:pt x="0" y="1214069"/>
                  </a:moveTo>
                  <a:lnTo>
                    <a:pt x="0" y="0"/>
                  </a:lnTo>
                  <a:lnTo>
                    <a:pt x="262182" y="0"/>
                  </a:lnTo>
                  <a:lnTo>
                    <a:pt x="262182" y="1214069"/>
                  </a:lnTo>
                  <a:lnTo>
                    <a:pt x="0" y="121406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5500328" y="4659749"/>
              <a:ext cx="267970" cy="1941830"/>
            </a:xfrm>
            <a:custGeom>
              <a:avLst/>
              <a:gdLst/>
              <a:ahLst/>
              <a:cxnLst/>
              <a:rect l="l" t="t" r="r" b="b"/>
              <a:pathLst>
                <a:path w="267970" h="1941829">
                  <a:moveTo>
                    <a:pt x="267477" y="0"/>
                  </a:moveTo>
                  <a:lnTo>
                    <a:pt x="0" y="0"/>
                  </a:lnTo>
                  <a:lnTo>
                    <a:pt x="0" y="1941521"/>
                  </a:lnTo>
                  <a:lnTo>
                    <a:pt x="267477" y="1941521"/>
                  </a:lnTo>
                  <a:lnTo>
                    <a:pt x="267477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5500328" y="4659775"/>
              <a:ext cx="267970" cy="1941830"/>
            </a:xfrm>
            <a:custGeom>
              <a:avLst/>
              <a:gdLst/>
              <a:ahLst/>
              <a:cxnLst/>
              <a:rect l="l" t="t" r="r" b="b"/>
              <a:pathLst>
                <a:path w="267970" h="1941829">
                  <a:moveTo>
                    <a:pt x="0" y="1941495"/>
                  </a:moveTo>
                  <a:lnTo>
                    <a:pt x="0" y="0"/>
                  </a:lnTo>
                  <a:lnTo>
                    <a:pt x="267452" y="0"/>
                  </a:lnTo>
                  <a:lnTo>
                    <a:pt x="267452" y="1941495"/>
                  </a:lnTo>
                  <a:lnTo>
                    <a:pt x="0" y="194149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5767780" y="5991488"/>
              <a:ext cx="262255" cy="610235"/>
            </a:xfrm>
            <a:custGeom>
              <a:avLst/>
              <a:gdLst/>
              <a:ahLst/>
              <a:cxnLst/>
              <a:rect l="l" t="t" r="r" b="b"/>
              <a:pathLst>
                <a:path w="262254" h="610234">
                  <a:moveTo>
                    <a:pt x="262182" y="0"/>
                  </a:moveTo>
                  <a:lnTo>
                    <a:pt x="0" y="0"/>
                  </a:lnTo>
                  <a:lnTo>
                    <a:pt x="0" y="609782"/>
                  </a:lnTo>
                  <a:lnTo>
                    <a:pt x="262182" y="609782"/>
                  </a:lnTo>
                  <a:lnTo>
                    <a:pt x="262182" y="0"/>
                  </a:lnTo>
                  <a:close/>
                </a:path>
              </a:pathLst>
            </a:custGeom>
            <a:solidFill>
              <a:srgbClr val="000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5767780" y="5991514"/>
              <a:ext cx="262255" cy="610235"/>
            </a:xfrm>
            <a:custGeom>
              <a:avLst/>
              <a:gdLst/>
              <a:ahLst/>
              <a:cxnLst/>
              <a:rect l="l" t="t" r="r" b="b"/>
              <a:pathLst>
                <a:path w="262254" h="610234">
                  <a:moveTo>
                    <a:pt x="0" y="609756"/>
                  </a:moveTo>
                  <a:lnTo>
                    <a:pt x="0" y="0"/>
                  </a:lnTo>
                  <a:lnTo>
                    <a:pt x="262182" y="0"/>
                  </a:lnTo>
                  <a:lnTo>
                    <a:pt x="262182" y="609756"/>
                  </a:lnTo>
                  <a:lnTo>
                    <a:pt x="0" y="60975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3363815" y="6230265"/>
            <a:ext cx="73025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3315666" y="5925477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10</a:t>
            </a:r>
            <a:endParaRPr sz="65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315666" y="5625952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15</a:t>
            </a:r>
            <a:endParaRPr sz="65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315666" y="5321112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20</a:t>
            </a:r>
            <a:endParaRPr sz="65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315666" y="5021587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25</a:t>
            </a:r>
            <a:endParaRPr sz="65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315666" y="4716748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30</a:t>
            </a:r>
            <a:endParaRPr sz="6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3315666" y="4417274"/>
            <a:ext cx="1219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10">
                <a:latin typeface="Arial"/>
                <a:cs typeface="Arial"/>
              </a:rPr>
              <a:t>35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2258567" y="5152644"/>
            <a:ext cx="756285" cy="711835"/>
            <a:chOff x="2258567" y="5152644"/>
            <a:chExt cx="756285" cy="711835"/>
          </a:xfrm>
        </p:grpSpPr>
        <p:sp>
          <p:nvSpPr>
            <p:cNvPr id="123" name="object 123"/>
            <p:cNvSpPr/>
            <p:nvPr/>
          </p:nvSpPr>
          <p:spPr>
            <a:xfrm>
              <a:off x="2271267" y="5165344"/>
              <a:ext cx="730885" cy="686435"/>
            </a:xfrm>
            <a:custGeom>
              <a:avLst/>
              <a:gdLst/>
              <a:ahLst/>
              <a:cxnLst/>
              <a:rect l="l" t="t" r="r" b="b"/>
              <a:pathLst>
                <a:path w="730885" h="686435">
                  <a:moveTo>
                    <a:pt x="387857" y="0"/>
                  </a:moveTo>
                  <a:lnTo>
                    <a:pt x="387857" y="171449"/>
                  </a:lnTo>
                  <a:lnTo>
                    <a:pt x="0" y="171449"/>
                  </a:lnTo>
                  <a:lnTo>
                    <a:pt x="0" y="514388"/>
                  </a:lnTo>
                  <a:lnTo>
                    <a:pt x="387857" y="514388"/>
                  </a:lnTo>
                  <a:lnTo>
                    <a:pt x="387857" y="685838"/>
                  </a:lnTo>
                  <a:lnTo>
                    <a:pt x="730757" y="342899"/>
                  </a:lnTo>
                  <a:lnTo>
                    <a:pt x="38785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2271267" y="5165344"/>
              <a:ext cx="730885" cy="686435"/>
            </a:xfrm>
            <a:custGeom>
              <a:avLst/>
              <a:gdLst/>
              <a:ahLst/>
              <a:cxnLst/>
              <a:rect l="l" t="t" r="r" b="b"/>
              <a:pathLst>
                <a:path w="730885" h="686435">
                  <a:moveTo>
                    <a:pt x="0" y="171449"/>
                  </a:moveTo>
                  <a:lnTo>
                    <a:pt x="387857" y="171449"/>
                  </a:lnTo>
                  <a:lnTo>
                    <a:pt x="387857" y="0"/>
                  </a:lnTo>
                  <a:lnTo>
                    <a:pt x="730757" y="342899"/>
                  </a:lnTo>
                  <a:lnTo>
                    <a:pt x="387857" y="685838"/>
                  </a:lnTo>
                  <a:lnTo>
                    <a:pt x="387857" y="514388"/>
                  </a:lnTo>
                  <a:lnTo>
                    <a:pt x="0" y="514388"/>
                  </a:lnTo>
                  <a:lnTo>
                    <a:pt x="0" y="17144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/>
          <p:cNvSpPr txBox="1"/>
          <p:nvPr/>
        </p:nvSpPr>
        <p:spPr>
          <a:xfrm>
            <a:off x="6328409" y="4511420"/>
            <a:ext cx="262636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Histogram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gradient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orientation </a:t>
            </a:r>
            <a:r>
              <a:rPr dirty="0" sz="1800">
                <a:latin typeface="Calibri"/>
                <a:cs typeface="Calibri"/>
              </a:rPr>
              <a:t>– the </a:t>
            </a:r>
            <a:r>
              <a:rPr dirty="0" sz="1800" spc="-5">
                <a:latin typeface="Calibri"/>
                <a:cs typeface="Calibri"/>
              </a:rPr>
              <a:t>bin-counts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weighted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by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gradient </a:t>
            </a:r>
            <a:r>
              <a:rPr dirty="0" sz="1800" spc="-5">
                <a:latin typeface="Calibri"/>
                <a:cs typeface="Calibri"/>
              </a:rPr>
              <a:t> magnitudes </a:t>
            </a:r>
            <a:r>
              <a:rPr dirty="0" sz="1800">
                <a:latin typeface="Calibri"/>
                <a:cs typeface="Calibri"/>
              </a:rPr>
              <a:t>and a </a:t>
            </a:r>
            <a:r>
              <a:rPr dirty="0" sz="1800" spc="-5">
                <a:latin typeface="Calibri"/>
                <a:cs typeface="Calibri"/>
              </a:rPr>
              <a:t>Gaussian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weighting function. </a:t>
            </a:r>
            <a:r>
              <a:rPr dirty="0" sz="1800" spc="-20">
                <a:latin typeface="Calibri"/>
                <a:cs typeface="Calibri"/>
              </a:rPr>
              <a:t>Usually,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36 </a:t>
            </a:r>
            <a:r>
              <a:rPr dirty="0" sz="1800" spc="-5">
                <a:latin typeface="Calibri"/>
                <a:cs typeface="Calibri"/>
              </a:rPr>
              <a:t>bins </a:t>
            </a:r>
            <a:r>
              <a:rPr dirty="0" sz="1800" spc="-10">
                <a:latin typeface="Calibri"/>
                <a:cs typeface="Calibri"/>
              </a:rPr>
              <a:t>are </a:t>
            </a:r>
            <a:r>
              <a:rPr dirty="0" sz="1800">
                <a:latin typeface="Calibri"/>
                <a:cs typeface="Calibri"/>
              </a:rPr>
              <a:t>chosen </a:t>
            </a:r>
            <a:r>
              <a:rPr dirty="0" sz="1800" spc="-15">
                <a:latin typeface="Calibri"/>
                <a:cs typeface="Calibri"/>
              </a:rPr>
              <a:t>for </a:t>
            </a:r>
            <a:r>
              <a:rPr dirty="0" sz="1800" spc="-10">
                <a:latin typeface="Calibri"/>
                <a:cs typeface="Calibri"/>
              </a:rPr>
              <a:t>the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orientation.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3950208" y="1596644"/>
            <a:ext cx="2310765" cy="3051810"/>
            <a:chOff x="3950208" y="1596644"/>
            <a:chExt cx="2310765" cy="3051810"/>
          </a:xfrm>
        </p:grpSpPr>
        <p:sp>
          <p:nvSpPr>
            <p:cNvPr id="127" name="object 127"/>
            <p:cNvSpPr/>
            <p:nvPr/>
          </p:nvSpPr>
          <p:spPr>
            <a:xfrm>
              <a:off x="3950208" y="1596644"/>
              <a:ext cx="878840" cy="2896235"/>
            </a:xfrm>
            <a:custGeom>
              <a:avLst/>
              <a:gdLst/>
              <a:ahLst/>
              <a:cxnLst/>
              <a:rect l="l" t="t" r="r" b="b"/>
              <a:pathLst>
                <a:path w="878839" h="2896235">
                  <a:moveTo>
                    <a:pt x="783208" y="2796920"/>
                  </a:moveTo>
                  <a:lnTo>
                    <a:pt x="775080" y="2797174"/>
                  </a:lnTo>
                  <a:lnTo>
                    <a:pt x="765428" y="2807335"/>
                  </a:lnTo>
                  <a:lnTo>
                    <a:pt x="765682" y="2815335"/>
                  </a:lnTo>
                  <a:lnTo>
                    <a:pt x="850391" y="2895980"/>
                  </a:lnTo>
                  <a:lnTo>
                    <a:pt x="855559" y="2875406"/>
                  </a:lnTo>
                  <a:lnTo>
                    <a:pt x="831214" y="2875406"/>
                  </a:lnTo>
                  <a:lnTo>
                    <a:pt x="818096" y="2830137"/>
                  </a:lnTo>
                  <a:lnTo>
                    <a:pt x="783208" y="2796920"/>
                  </a:lnTo>
                  <a:close/>
                </a:path>
                <a:path w="878839" h="2896235">
                  <a:moveTo>
                    <a:pt x="818096" y="2830137"/>
                  </a:moveTo>
                  <a:lnTo>
                    <a:pt x="831214" y="2875406"/>
                  </a:lnTo>
                  <a:lnTo>
                    <a:pt x="854292" y="2868675"/>
                  </a:lnTo>
                  <a:lnTo>
                    <a:pt x="831088" y="2868675"/>
                  </a:lnTo>
                  <a:lnTo>
                    <a:pt x="836391" y="2847556"/>
                  </a:lnTo>
                  <a:lnTo>
                    <a:pt x="818096" y="2830137"/>
                  </a:lnTo>
                  <a:close/>
                </a:path>
                <a:path w="878839" h="2896235">
                  <a:moveTo>
                    <a:pt x="861187" y="2772282"/>
                  </a:moveTo>
                  <a:lnTo>
                    <a:pt x="854201" y="2776347"/>
                  </a:lnTo>
                  <a:lnTo>
                    <a:pt x="852551" y="2783204"/>
                  </a:lnTo>
                  <a:lnTo>
                    <a:pt x="842518" y="2823157"/>
                  </a:lnTo>
                  <a:lnTo>
                    <a:pt x="855599" y="2868294"/>
                  </a:lnTo>
                  <a:lnTo>
                    <a:pt x="831214" y="2875406"/>
                  </a:lnTo>
                  <a:lnTo>
                    <a:pt x="855559" y="2875406"/>
                  </a:lnTo>
                  <a:lnTo>
                    <a:pt x="877188" y="2789300"/>
                  </a:lnTo>
                  <a:lnTo>
                    <a:pt x="878839" y="2782569"/>
                  </a:lnTo>
                  <a:lnTo>
                    <a:pt x="874776" y="2775585"/>
                  </a:lnTo>
                  <a:lnTo>
                    <a:pt x="861187" y="2772282"/>
                  </a:lnTo>
                  <a:close/>
                </a:path>
                <a:path w="878839" h="2896235">
                  <a:moveTo>
                    <a:pt x="836391" y="2847556"/>
                  </a:moveTo>
                  <a:lnTo>
                    <a:pt x="831088" y="2868675"/>
                  </a:lnTo>
                  <a:lnTo>
                    <a:pt x="852169" y="2862579"/>
                  </a:lnTo>
                  <a:lnTo>
                    <a:pt x="836391" y="2847556"/>
                  </a:lnTo>
                  <a:close/>
                </a:path>
                <a:path w="878839" h="2896235">
                  <a:moveTo>
                    <a:pt x="842518" y="2823157"/>
                  </a:moveTo>
                  <a:lnTo>
                    <a:pt x="836391" y="2847556"/>
                  </a:lnTo>
                  <a:lnTo>
                    <a:pt x="852169" y="2862579"/>
                  </a:lnTo>
                  <a:lnTo>
                    <a:pt x="831088" y="2868675"/>
                  </a:lnTo>
                  <a:lnTo>
                    <a:pt x="854292" y="2868675"/>
                  </a:lnTo>
                  <a:lnTo>
                    <a:pt x="855599" y="2868294"/>
                  </a:lnTo>
                  <a:lnTo>
                    <a:pt x="842518" y="2823157"/>
                  </a:lnTo>
                  <a:close/>
                </a:path>
                <a:path w="878839" h="2896235">
                  <a:moveTo>
                    <a:pt x="24383" y="0"/>
                  </a:moveTo>
                  <a:lnTo>
                    <a:pt x="0" y="7111"/>
                  </a:lnTo>
                  <a:lnTo>
                    <a:pt x="818096" y="2830137"/>
                  </a:lnTo>
                  <a:lnTo>
                    <a:pt x="836391" y="2847556"/>
                  </a:lnTo>
                  <a:lnTo>
                    <a:pt x="842518" y="2823157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4572000" y="3037204"/>
              <a:ext cx="1688464" cy="1610995"/>
            </a:xfrm>
            <a:custGeom>
              <a:avLst/>
              <a:gdLst/>
              <a:ahLst/>
              <a:cxnLst/>
              <a:rect l="l" t="t" r="r" b="b"/>
              <a:pathLst>
                <a:path w="1688464" h="1610995">
                  <a:moveTo>
                    <a:pt x="1688465" y="13208"/>
                  </a:moveTo>
                  <a:lnTo>
                    <a:pt x="1676400" y="9207"/>
                  </a:lnTo>
                  <a:lnTo>
                    <a:pt x="1667637" y="0"/>
                  </a:lnTo>
                  <a:lnTo>
                    <a:pt x="43307" y="1552041"/>
                  </a:lnTo>
                  <a:lnTo>
                    <a:pt x="54737" y="1512316"/>
                  </a:lnTo>
                  <a:lnTo>
                    <a:pt x="56769" y="1505585"/>
                  </a:lnTo>
                  <a:lnTo>
                    <a:pt x="52832" y="1498600"/>
                  </a:lnTo>
                  <a:lnTo>
                    <a:pt x="46101" y="1496695"/>
                  </a:lnTo>
                  <a:lnTo>
                    <a:pt x="39370" y="1494663"/>
                  </a:lnTo>
                  <a:lnTo>
                    <a:pt x="32258" y="1498600"/>
                  </a:lnTo>
                  <a:lnTo>
                    <a:pt x="30276" y="1505585"/>
                  </a:lnTo>
                  <a:lnTo>
                    <a:pt x="0" y="1610995"/>
                  </a:lnTo>
                  <a:lnTo>
                    <a:pt x="34036" y="1602867"/>
                  </a:lnTo>
                  <a:lnTo>
                    <a:pt x="113792" y="1583817"/>
                  </a:lnTo>
                  <a:lnTo>
                    <a:pt x="117983" y="1576959"/>
                  </a:lnTo>
                  <a:lnTo>
                    <a:pt x="116332" y="1570101"/>
                  </a:lnTo>
                  <a:lnTo>
                    <a:pt x="114681" y="1563370"/>
                  </a:lnTo>
                  <a:lnTo>
                    <a:pt x="107823" y="1559179"/>
                  </a:lnTo>
                  <a:lnTo>
                    <a:pt x="100965" y="1560703"/>
                  </a:lnTo>
                  <a:lnTo>
                    <a:pt x="61010" y="1570291"/>
                  </a:lnTo>
                  <a:lnTo>
                    <a:pt x="1648155" y="53771"/>
                  </a:lnTo>
                  <a:lnTo>
                    <a:pt x="1153731" y="1538719"/>
                  </a:lnTo>
                  <a:lnTo>
                    <a:pt x="1145286" y="1498219"/>
                  </a:lnTo>
                  <a:lnTo>
                    <a:pt x="1143889" y="1491361"/>
                  </a:lnTo>
                  <a:lnTo>
                    <a:pt x="1137158" y="1486916"/>
                  </a:lnTo>
                  <a:lnTo>
                    <a:pt x="1130300" y="1488313"/>
                  </a:lnTo>
                  <a:lnTo>
                    <a:pt x="1123315" y="1489837"/>
                  </a:lnTo>
                  <a:lnTo>
                    <a:pt x="1118997" y="1496568"/>
                  </a:lnTo>
                  <a:lnTo>
                    <a:pt x="1120394" y="1503426"/>
                  </a:lnTo>
                  <a:lnTo>
                    <a:pt x="1143000" y="1610995"/>
                  </a:lnTo>
                  <a:lnTo>
                    <a:pt x="1165542" y="1591183"/>
                  </a:lnTo>
                  <a:lnTo>
                    <a:pt x="1230884" y="1533779"/>
                  </a:lnTo>
                  <a:lnTo>
                    <a:pt x="1231392" y="1525778"/>
                  </a:lnTo>
                  <a:lnTo>
                    <a:pt x="1222121" y="1515237"/>
                  </a:lnTo>
                  <a:lnTo>
                    <a:pt x="1214120" y="1514729"/>
                  </a:lnTo>
                  <a:lnTo>
                    <a:pt x="1208786" y="1519301"/>
                  </a:lnTo>
                  <a:lnTo>
                    <a:pt x="1177772" y="1546618"/>
                  </a:lnTo>
                  <a:lnTo>
                    <a:pt x="1688465" y="13208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941" y="48260"/>
            <a:ext cx="75876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Step</a:t>
            </a:r>
            <a:r>
              <a:rPr dirty="0" sz="4000" spc="-5"/>
              <a:t> 4:</a:t>
            </a:r>
            <a:r>
              <a:rPr dirty="0" sz="4000" spc="-20"/>
              <a:t> Descriptors</a:t>
            </a:r>
            <a:r>
              <a:rPr dirty="0" sz="4000" spc="-5"/>
              <a:t> </a:t>
            </a:r>
            <a:r>
              <a:rPr dirty="0" sz="4000" spc="-35"/>
              <a:t>for</a:t>
            </a:r>
            <a:r>
              <a:rPr dirty="0" sz="4000"/>
              <a:t> </a:t>
            </a:r>
            <a:r>
              <a:rPr dirty="0" sz="4000" spc="-5"/>
              <a:t>each</a:t>
            </a:r>
            <a:r>
              <a:rPr dirty="0" sz="4000"/>
              <a:t> </a:t>
            </a:r>
            <a:r>
              <a:rPr dirty="0" sz="4000" spc="-30"/>
              <a:t>keypoint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398" y="4589112"/>
            <a:ext cx="4701293" cy="20887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9740" y="697738"/>
            <a:ext cx="8280400" cy="5168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74549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 spc="-5">
                <a:latin typeface="Calibri"/>
                <a:cs typeface="Calibri"/>
              </a:rPr>
              <a:t>Consider </a:t>
            </a:r>
            <a:r>
              <a:rPr dirty="0" sz="2600">
                <a:latin typeface="Calibri"/>
                <a:cs typeface="Calibri"/>
              </a:rPr>
              <a:t>a </a:t>
            </a:r>
            <a:r>
              <a:rPr dirty="0" sz="2600" spc="-5">
                <a:latin typeface="Calibri"/>
                <a:cs typeface="Calibri"/>
              </a:rPr>
              <a:t>small region </a:t>
            </a:r>
            <a:r>
              <a:rPr dirty="0" sz="2600" spc="-10">
                <a:latin typeface="Calibri"/>
                <a:cs typeface="Calibri"/>
              </a:rPr>
              <a:t>around </a:t>
            </a:r>
            <a:r>
              <a:rPr dirty="0" sz="2600">
                <a:latin typeface="Calibri"/>
                <a:cs typeface="Calibri"/>
              </a:rPr>
              <a:t>the </a:t>
            </a:r>
            <a:r>
              <a:rPr dirty="0" sz="2600" spc="-15">
                <a:latin typeface="Calibri"/>
                <a:cs typeface="Calibri"/>
              </a:rPr>
              <a:t>keypoint. </a:t>
            </a:r>
            <a:r>
              <a:rPr dirty="0" sz="2600" spc="-5">
                <a:latin typeface="Calibri"/>
                <a:cs typeface="Calibri"/>
              </a:rPr>
              <a:t>Divide </a:t>
            </a:r>
            <a:r>
              <a:rPr dirty="0" sz="2600">
                <a:latin typeface="Calibri"/>
                <a:cs typeface="Calibri"/>
              </a:rPr>
              <a:t>it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into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i="1">
                <a:latin typeface="Calibri"/>
                <a:cs typeface="Calibri"/>
              </a:rPr>
              <a:t>n</a:t>
            </a:r>
            <a:r>
              <a:rPr dirty="0" sz="2600" spc="-10" i="1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x </a:t>
            </a:r>
            <a:r>
              <a:rPr dirty="0" sz="2600" i="1">
                <a:latin typeface="Calibri"/>
                <a:cs typeface="Calibri"/>
              </a:rPr>
              <a:t>n</a:t>
            </a:r>
            <a:r>
              <a:rPr dirty="0" sz="2600" spc="-10" i="1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cells </a:t>
            </a:r>
            <a:r>
              <a:rPr dirty="0" sz="2600" spc="-5">
                <a:latin typeface="Calibri"/>
                <a:cs typeface="Calibri"/>
              </a:rPr>
              <a:t>(usually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i="1">
                <a:latin typeface="Calibri"/>
                <a:cs typeface="Calibri"/>
              </a:rPr>
              <a:t>n</a:t>
            </a:r>
            <a:r>
              <a:rPr dirty="0" sz="2600" spc="-15" i="1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=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2). </a:t>
            </a:r>
            <a:r>
              <a:rPr dirty="0" sz="2600" spc="-15">
                <a:latin typeface="Calibri"/>
                <a:cs typeface="Calibri"/>
              </a:rPr>
              <a:t>Each</a:t>
            </a:r>
            <a:r>
              <a:rPr dirty="0" sz="2600">
                <a:latin typeface="Calibri"/>
                <a:cs typeface="Calibri"/>
              </a:rPr>
              <a:t> cell is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of </a:t>
            </a:r>
            <a:r>
              <a:rPr dirty="0" sz="2600" spc="-20">
                <a:latin typeface="Calibri"/>
                <a:cs typeface="Calibri"/>
              </a:rPr>
              <a:t>size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4 x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4.</a:t>
            </a:r>
            <a:endParaRPr sz="2600">
              <a:latin typeface="Calibri"/>
              <a:cs typeface="Calibri"/>
            </a:endParaRPr>
          </a:p>
          <a:p>
            <a:pPr marL="355600" marR="36957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>
                <a:latin typeface="Calibri"/>
                <a:cs typeface="Calibri"/>
              </a:rPr>
              <a:t>Build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a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15" b="1">
                <a:latin typeface="Calibri"/>
                <a:cs typeface="Calibri"/>
              </a:rPr>
              <a:t>gradient</a:t>
            </a:r>
            <a:r>
              <a:rPr dirty="0" sz="2600" spc="15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orientation</a:t>
            </a:r>
            <a:r>
              <a:rPr dirty="0" sz="2600" spc="20" b="1">
                <a:latin typeface="Calibri"/>
                <a:cs typeface="Calibri"/>
              </a:rPr>
              <a:t> </a:t>
            </a:r>
            <a:r>
              <a:rPr dirty="0" sz="2600" spc="-15" b="1">
                <a:latin typeface="Calibri"/>
                <a:cs typeface="Calibri"/>
              </a:rPr>
              <a:t>histogram</a:t>
            </a:r>
            <a:r>
              <a:rPr dirty="0" sz="2600" spc="-10" b="1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in each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cell.</a:t>
            </a:r>
            <a:r>
              <a:rPr dirty="0" sz="2600" spc="-10">
                <a:latin typeface="Calibri"/>
                <a:cs typeface="Calibri"/>
              </a:rPr>
              <a:t> Each </a:t>
            </a:r>
            <a:r>
              <a:rPr dirty="0" sz="2600" spc="-57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histogram </a:t>
            </a:r>
            <a:r>
              <a:rPr dirty="0" sz="2600" spc="-5">
                <a:latin typeface="Calibri"/>
                <a:cs typeface="Calibri"/>
              </a:rPr>
              <a:t>entry </a:t>
            </a:r>
            <a:r>
              <a:rPr dirty="0" sz="2600">
                <a:latin typeface="Calibri"/>
                <a:cs typeface="Calibri"/>
              </a:rPr>
              <a:t>is </a:t>
            </a:r>
            <a:r>
              <a:rPr dirty="0" sz="2600" spc="-10">
                <a:latin typeface="Calibri"/>
                <a:cs typeface="Calibri"/>
              </a:rPr>
              <a:t>weighted by </a:t>
            </a:r>
            <a:r>
              <a:rPr dirty="0" sz="2600">
                <a:latin typeface="Calibri"/>
                <a:cs typeface="Calibri"/>
              </a:rPr>
              <a:t>the </a:t>
            </a:r>
            <a:r>
              <a:rPr dirty="0" sz="2600" spc="-5" i="1">
                <a:latin typeface="Calibri"/>
                <a:cs typeface="Calibri"/>
              </a:rPr>
              <a:t>gradient </a:t>
            </a:r>
            <a:r>
              <a:rPr dirty="0" sz="2600" i="1">
                <a:latin typeface="Calibri"/>
                <a:cs typeface="Calibri"/>
              </a:rPr>
              <a:t>magnitude </a:t>
            </a:r>
            <a:r>
              <a:rPr dirty="0" sz="2600" spc="5" i="1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and a </a:t>
            </a:r>
            <a:r>
              <a:rPr dirty="0" sz="2600" i="1">
                <a:latin typeface="Calibri"/>
                <a:cs typeface="Calibri"/>
              </a:rPr>
              <a:t>Gaussian weighting </a:t>
            </a:r>
            <a:r>
              <a:rPr dirty="0" sz="2600" spc="-5" i="1">
                <a:latin typeface="Calibri"/>
                <a:cs typeface="Calibri"/>
              </a:rPr>
              <a:t>function </a:t>
            </a:r>
            <a:r>
              <a:rPr dirty="0" sz="2600">
                <a:latin typeface="Calibri"/>
                <a:cs typeface="Calibri"/>
              </a:rPr>
              <a:t>with σ = 0.5 times 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window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width.</a:t>
            </a:r>
            <a:endParaRPr sz="2600">
              <a:latin typeface="Calibri"/>
              <a:cs typeface="Calibri"/>
            </a:endParaRPr>
          </a:p>
          <a:p>
            <a:pPr marL="355600" marR="28448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 b="1">
                <a:latin typeface="Calibri"/>
                <a:cs typeface="Calibri"/>
              </a:rPr>
              <a:t>Sort </a:t>
            </a:r>
            <a:r>
              <a:rPr dirty="0" sz="2600">
                <a:latin typeface="Calibri"/>
                <a:cs typeface="Calibri"/>
              </a:rPr>
              <a:t>each </a:t>
            </a:r>
            <a:r>
              <a:rPr dirty="0" sz="2600" spc="-10">
                <a:latin typeface="Calibri"/>
                <a:cs typeface="Calibri"/>
              </a:rPr>
              <a:t>gradient orientation </a:t>
            </a:r>
            <a:r>
              <a:rPr dirty="0" sz="2600" spc="-15">
                <a:latin typeface="Calibri"/>
                <a:cs typeface="Calibri"/>
              </a:rPr>
              <a:t>histogram </a:t>
            </a:r>
            <a:r>
              <a:rPr dirty="0" sz="2600" spc="-5">
                <a:latin typeface="Calibri"/>
                <a:cs typeface="Calibri"/>
              </a:rPr>
              <a:t>bearing </a:t>
            </a:r>
            <a:r>
              <a:rPr dirty="0" sz="2600">
                <a:latin typeface="Calibri"/>
                <a:cs typeface="Calibri"/>
              </a:rPr>
              <a:t>in mind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the </a:t>
            </a:r>
            <a:r>
              <a:rPr dirty="0" sz="2600" spc="-5">
                <a:latin typeface="Calibri"/>
                <a:cs typeface="Calibri"/>
              </a:rPr>
              <a:t>dominant </a:t>
            </a:r>
            <a:r>
              <a:rPr dirty="0" sz="2600" spc="-10">
                <a:latin typeface="Calibri"/>
                <a:cs typeface="Calibri"/>
              </a:rPr>
              <a:t>orientation </a:t>
            </a:r>
            <a:r>
              <a:rPr dirty="0" sz="2600" spc="-5">
                <a:latin typeface="Calibri"/>
                <a:cs typeface="Calibri"/>
              </a:rPr>
              <a:t>of </a:t>
            </a:r>
            <a:r>
              <a:rPr dirty="0" sz="2600">
                <a:latin typeface="Calibri"/>
                <a:cs typeface="Calibri"/>
              </a:rPr>
              <a:t>the </a:t>
            </a:r>
            <a:r>
              <a:rPr dirty="0" sz="2600" spc="-15">
                <a:latin typeface="Calibri"/>
                <a:cs typeface="Calibri"/>
              </a:rPr>
              <a:t>keypoint </a:t>
            </a:r>
            <a:r>
              <a:rPr dirty="0" sz="2600" spc="-5">
                <a:latin typeface="Calibri"/>
                <a:cs typeface="Calibri"/>
              </a:rPr>
              <a:t>(assigned </a:t>
            </a:r>
            <a:r>
              <a:rPr dirty="0" sz="2600">
                <a:latin typeface="Calibri"/>
                <a:cs typeface="Calibri"/>
              </a:rPr>
              <a:t>in 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step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3).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Calibri"/>
              <a:cs typeface="Calibri"/>
            </a:endParaRPr>
          </a:p>
          <a:p>
            <a:pPr algn="just" marL="5728335" marR="508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Image </a:t>
            </a:r>
            <a:r>
              <a:rPr dirty="0" sz="1800" spc="-20">
                <a:latin typeface="Calibri"/>
                <a:cs typeface="Calibri"/>
              </a:rPr>
              <a:t>taken </a:t>
            </a:r>
            <a:r>
              <a:rPr dirty="0" sz="1800" spc="-10">
                <a:latin typeface="Calibri"/>
                <a:cs typeface="Calibri"/>
              </a:rPr>
              <a:t>from </a:t>
            </a:r>
            <a:r>
              <a:rPr dirty="0" sz="1800" spc="-20">
                <a:latin typeface="Calibri"/>
                <a:cs typeface="Calibri"/>
              </a:rPr>
              <a:t>D. </a:t>
            </a:r>
            <a:r>
              <a:rPr dirty="0" sz="1800" spc="-10">
                <a:latin typeface="Calibri"/>
                <a:cs typeface="Calibri"/>
              </a:rPr>
              <a:t>Lowe,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“Distinctive </a:t>
            </a:r>
            <a:r>
              <a:rPr dirty="0" sz="1800" spc="-5">
                <a:latin typeface="Calibri"/>
                <a:cs typeface="Calibri"/>
              </a:rPr>
              <a:t>Image </a:t>
            </a:r>
            <a:r>
              <a:rPr dirty="0" sz="1800" spc="-10">
                <a:latin typeface="Calibri"/>
                <a:cs typeface="Calibri"/>
              </a:rPr>
              <a:t>Features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Scale-Invariant</a:t>
            </a:r>
            <a:endParaRPr sz="1800">
              <a:latin typeface="Calibri"/>
              <a:cs typeface="Calibri"/>
            </a:endParaRPr>
          </a:p>
          <a:p>
            <a:pPr algn="just" marL="5728335">
              <a:lnSpc>
                <a:spcPct val="100000"/>
              </a:lnSpc>
              <a:spcBef>
                <a:spcPts val="5"/>
              </a:spcBef>
            </a:pPr>
            <a:r>
              <a:rPr dirty="0" sz="1800" spc="-30">
                <a:latin typeface="Calibri"/>
                <a:cs typeface="Calibri"/>
              </a:rPr>
              <a:t>Points”,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IJCV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2004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941" y="48260"/>
            <a:ext cx="75876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Step</a:t>
            </a:r>
            <a:r>
              <a:rPr dirty="0" sz="4000" spc="-5"/>
              <a:t> 4:</a:t>
            </a:r>
            <a:r>
              <a:rPr dirty="0" sz="4000" spc="-20"/>
              <a:t> Descriptors</a:t>
            </a:r>
            <a:r>
              <a:rPr dirty="0" sz="4000" spc="-5"/>
              <a:t> </a:t>
            </a:r>
            <a:r>
              <a:rPr dirty="0" sz="4000" spc="-35"/>
              <a:t>for</a:t>
            </a:r>
            <a:r>
              <a:rPr dirty="0" sz="4000"/>
              <a:t> </a:t>
            </a:r>
            <a:r>
              <a:rPr dirty="0" sz="4000" spc="-5"/>
              <a:t>each</a:t>
            </a:r>
            <a:r>
              <a:rPr dirty="0" sz="4000"/>
              <a:t> </a:t>
            </a:r>
            <a:r>
              <a:rPr dirty="0" sz="4000" spc="-30"/>
              <a:t>keypoint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674" y="3603717"/>
            <a:ext cx="6144660" cy="27301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8140" y="1002538"/>
            <a:ext cx="8420100" cy="5046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0" marR="46672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dirty="0" sz="2600" spc="-50">
                <a:latin typeface="Calibri"/>
                <a:cs typeface="Calibri"/>
              </a:rPr>
              <a:t>We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now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25">
                <a:latin typeface="Calibri"/>
                <a:cs typeface="Calibri"/>
              </a:rPr>
              <a:t>have</a:t>
            </a:r>
            <a:r>
              <a:rPr dirty="0" sz="2600">
                <a:latin typeface="Calibri"/>
                <a:cs typeface="Calibri"/>
              </a:rPr>
              <a:t> a </a:t>
            </a:r>
            <a:r>
              <a:rPr dirty="0" sz="2600" spc="-5">
                <a:latin typeface="Calibri"/>
                <a:cs typeface="Calibri"/>
              </a:rPr>
              <a:t>descriptor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of </a:t>
            </a:r>
            <a:r>
              <a:rPr dirty="0" sz="2600" spc="-20">
                <a:latin typeface="Calibri"/>
                <a:cs typeface="Calibri"/>
              </a:rPr>
              <a:t>size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5" i="1">
                <a:latin typeface="Calibri"/>
                <a:cs typeface="Calibri"/>
              </a:rPr>
              <a:t>rn</a:t>
            </a:r>
            <a:r>
              <a:rPr dirty="0" baseline="26143" sz="2550" spc="7">
                <a:latin typeface="Calibri"/>
                <a:cs typeface="Calibri"/>
              </a:rPr>
              <a:t>2</a:t>
            </a:r>
            <a:r>
              <a:rPr dirty="0" baseline="26143" sz="2550" spc="284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if </a:t>
            </a:r>
            <a:r>
              <a:rPr dirty="0" sz="2600" spc="-10">
                <a:latin typeface="Calibri"/>
                <a:cs typeface="Calibri"/>
              </a:rPr>
              <a:t>there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are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i="1">
                <a:latin typeface="Calibri"/>
                <a:cs typeface="Calibri"/>
              </a:rPr>
              <a:t>r</a:t>
            </a:r>
            <a:r>
              <a:rPr dirty="0" sz="2600" spc="-5" i="1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bins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in </a:t>
            </a:r>
            <a:r>
              <a:rPr dirty="0" sz="2600" spc="-57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the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orientation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histogram.</a:t>
            </a:r>
            <a:endParaRPr sz="2600">
              <a:latin typeface="Calibri"/>
              <a:cs typeface="Calibri"/>
            </a:endParaRPr>
          </a:p>
          <a:p>
            <a:pPr marL="381000" marR="462915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dirty="0" sz="2600" spc="-20">
                <a:latin typeface="Calibri"/>
                <a:cs typeface="Calibri"/>
              </a:rPr>
              <a:t>Typical </a:t>
            </a:r>
            <a:r>
              <a:rPr dirty="0" sz="2600" spc="-5">
                <a:latin typeface="Calibri"/>
                <a:cs typeface="Calibri"/>
              </a:rPr>
              <a:t>case used </a:t>
            </a:r>
            <a:r>
              <a:rPr dirty="0" sz="2600">
                <a:latin typeface="Calibri"/>
                <a:cs typeface="Calibri"/>
              </a:rPr>
              <a:t>in the </a:t>
            </a:r>
            <a:r>
              <a:rPr dirty="0" sz="2600" spc="-5">
                <a:latin typeface="Calibri"/>
                <a:cs typeface="Calibri"/>
              </a:rPr>
              <a:t>SIFT paper: </a:t>
            </a:r>
            <a:r>
              <a:rPr dirty="0" sz="2600" i="1">
                <a:latin typeface="Calibri"/>
                <a:cs typeface="Calibri"/>
              </a:rPr>
              <a:t>r </a:t>
            </a:r>
            <a:r>
              <a:rPr dirty="0" sz="2600">
                <a:latin typeface="Calibri"/>
                <a:cs typeface="Calibri"/>
              </a:rPr>
              <a:t>= 8, </a:t>
            </a:r>
            <a:r>
              <a:rPr dirty="0" sz="2600" i="1">
                <a:latin typeface="Calibri"/>
                <a:cs typeface="Calibri"/>
              </a:rPr>
              <a:t>n </a:t>
            </a:r>
            <a:r>
              <a:rPr dirty="0" sz="2600">
                <a:latin typeface="Calibri"/>
                <a:cs typeface="Calibri"/>
              </a:rPr>
              <a:t>= 4, </a:t>
            </a:r>
            <a:r>
              <a:rPr dirty="0" sz="2600" spc="-5">
                <a:latin typeface="Calibri"/>
                <a:cs typeface="Calibri"/>
              </a:rPr>
              <a:t>so length </a:t>
            </a:r>
            <a:r>
              <a:rPr dirty="0" sz="2600" spc="-58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of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each</a:t>
            </a:r>
            <a:r>
              <a:rPr dirty="0" sz="2600" spc="-10">
                <a:latin typeface="Calibri"/>
                <a:cs typeface="Calibri"/>
              </a:rPr>
              <a:t> descriptor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is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128.</a:t>
            </a:r>
            <a:endParaRPr sz="2600">
              <a:latin typeface="Calibri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descriptor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is </a:t>
            </a:r>
            <a:r>
              <a:rPr dirty="0" sz="2600" spc="-15">
                <a:latin typeface="Calibri"/>
                <a:cs typeface="Calibri"/>
              </a:rPr>
              <a:t>invariant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to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rotations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due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to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the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sorting.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00">
              <a:latin typeface="Calibri"/>
              <a:cs typeface="Calibri"/>
            </a:endParaRPr>
          </a:p>
          <a:p>
            <a:pPr marL="6972934" marR="1778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Image </a:t>
            </a:r>
            <a:r>
              <a:rPr dirty="0" sz="1800" spc="-20">
                <a:latin typeface="Calibri"/>
                <a:cs typeface="Calibri"/>
              </a:rPr>
              <a:t>taken 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 </a:t>
            </a:r>
            <a:r>
              <a:rPr dirty="0" sz="1800" spc="-20">
                <a:latin typeface="Calibri"/>
                <a:cs typeface="Calibri"/>
              </a:rPr>
              <a:t>D. </a:t>
            </a:r>
            <a:r>
              <a:rPr dirty="0" sz="1800" spc="-10">
                <a:latin typeface="Calibri"/>
                <a:cs typeface="Calibri"/>
              </a:rPr>
              <a:t>Lowe,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“Distinctive </a:t>
            </a:r>
            <a:r>
              <a:rPr dirty="0" sz="1800" spc="-5">
                <a:latin typeface="Calibri"/>
                <a:cs typeface="Calibri"/>
              </a:rPr>
              <a:t> Image</a:t>
            </a:r>
            <a:r>
              <a:rPr dirty="0" sz="1800" spc="-8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Features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 </a:t>
            </a:r>
            <a:r>
              <a:rPr dirty="0" sz="1800" spc="-5">
                <a:latin typeface="Calibri"/>
                <a:cs typeface="Calibri"/>
              </a:rPr>
              <a:t>Scale-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Invariant</a:t>
            </a:r>
            <a:endParaRPr sz="1800">
              <a:latin typeface="Calibri"/>
              <a:cs typeface="Calibri"/>
            </a:endParaRPr>
          </a:p>
          <a:p>
            <a:pPr marL="6972934">
              <a:lnSpc>
                <a:spcPct val="100000"/>
              </a:lnSpc>
              <a:spcBef>
                <a:spcPts val="5"/>
              </a:spcBef>
            </a:pPr>
            <a:r>
              <a:rPr dirty="0" sz="1800" spc="-30">
                <a:latin typeface="Calibri"/>
                <a:cs typeface="Calibri"/>
              </a:rPr>
              <a:t>Points”,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IJCV</a:t>
            </a:r>
            <a:endParaRPr sz="1800">
              <a:latin typeface="Calibri"/>
              <a:cs typeface="Calibri"/>
            </a:endParaRPr>
          </a:p>
          <a:p>
            <a:pPr marL="6972934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2004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941" y="48260"/>
            <a:ext cx="75876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Step</a:t>
            </a:r>
            <a:r>
              <a:rPr dirty="0" sz="4000" spc="-5"/>
              <a:t> 4:</a:t>
            </a:r>
            <a:r>
              <a:rPr dirty="0" sz="4000" spc="-20"/>
              <a:t> Descriptors</a:t>
            </a:r>
            <a:r>
              <a:rPr dirty="0" sz="4000" spc="-5"/>
              <a:t> </a:t>
            </a:r>
            <a:r>
              <a:rPr dirty="0" sz="4000" spc="-35"/>
              <a:t>for</a:t>
            </a:r>
            <a:r>
              <a:rPr dirty="0" sz="4000"/>
              <a:t> </a:t>
            </a:r>
            <a:r>
              <a:rPr dirty="0" sz="4000" spc="-5"/>
              <a:t>each</a:t>
            </a:r>
            <a:r>
              <a:rPr dirty="0" sz="4000"/>
              <a:t> </a:t>
            </a:r>
            <a:r>
              <a:rPr dirty="0" sz="4000" spc="-30"/>
              <a:t>keypoint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422" y="2376726"/>
            <a:ext cx="3999608" cy="17770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3540" y="1002538"/>
            <a:ext cx="7590155" cy="28060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 spc="-15">
                <a:latin typeface="Calibri"/>
                <a:cs typeface="Calibri"/>
              </a:rPr>
              <a:t>For </a:t>
            </a:r>
            <a:r>
              <a:rPr dirty="0" sz="2600" spc="-10">
                <a:latin typeface="Calibri"/>
                <a:cs typeface="Calibri"/>
              </a:rPr>
              <a:t>scale-invariance, </a:t>
            </a:r>
            <a:r>
              <a:rPr dirty="0" sz="2600">
                <a:latin typeface="Calibri"/>
                <a:cs typeface="Calibri"/>
              </a:rPr>
              <a:t>the </a:t>
            </a:r>
            <a:r>
              <a:rPr dirty="0" sz="2600" spc="-15">
                <a:latin typeface="Calibri"/>
                <a:cs typeface="Calibri"/>
              </a:rPr>
              <a:t>size </a:t>
            </a:r>
            <a:r>
              <a:rPr dirty="0" sz="2600" spc="-5">
                <a:latin typeface="Calibri"/>
                <a:cs typeface="Calibri"/>
              </a:rPr>
              <a:t>of </a:t>
            </a:r>
            <a:r>
              <a:rPr dirty="0" sz="2600">
                <a:latin typeface="Calibri"/>
                <a:cs typeface="Calibri"/>
              </a:rPr>
              <a:t>the </a:t>
            </a:r>
            <a:r>
              <a:rPr dirty="0" sz="2600" spc="-5">
                <a:latin typeface="Calibri"/>
                <a:cs typeface="Calibri"/>
              </a:rPr>
              <a:t>window should be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adjusted </a:t>
            </a:r>
            <a:r>
              <a:rPr dirty="0" sz="2600">
                <a:latin typeface="Calibri"/>
                <a:cs typeface="Calibri"/>
              </a:rPr>
              <a:t>as </a:t>
            </a:r>
            <a:r>
              <a:rPr dirty="0" sz="2600" spc="-5">
                <a:latin typeface="Calibri"/>
                <a:cs typeface="Calibri"/>
              </a:rPr>
              <a:t>per scale of </a:t>
            </a:r>
            <a:r>
              <a:rPr dirty="0" sz="2600">
                <a:latin typeface="Calibri"/>
                <a:cs typeface="Calibri"/>
              </a:rPr>
              <a:t>the </a:t>
            </a:r>
            <a:r>
              <a:rPr dirty="0" sz="2600" spc="-15">
                <a:latin typeface="Calibri"/>
                <a:cs typeface="Calibri"/>
              </a:rPr>
              <a:t>keypoint. Larger </a:t>
            </a:r>
            <a:r>
              <a:rPr dirty="0" sz="2600" spc="-5">
                <a:latin typeface="Calibri"/>
                <a:cs typeface="Calibri"/>
              </a:rPr>
              <a:t>scale </a:t>
            </a:r>
            <a:r>
              <a:rPr dirty="0" sz="2600">
                <a:latin typeface="Calibri"/>
                <a:cs typeface="Calibri"/>
              </a:rPr>
              <a:t>= 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larger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30">
                <a:latin typeface="Calibri"/>
                <a:cs typeface="Calibri"/>
              </a:rPr>
              <a:t>window.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Calibri"/>
              <a:cs typeface="Calibri"/>
            </a:endParaRPr>
          </a:p>
          <a:p>
            <a:pPr algn="just" marL="4661535" marR="38227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Image </a:t>
            </a:r>
            <a:r>
              <a:rPr dirty="0" sz="1800" spc="-20">
                <a:latin typeface="Calibri"/>
                <a:cs typeface="Calibri"/>
              </a:rPr>
              <a:t>taken </a:t>
            </a:r>
            <a:r>
              <a:rPr dirty="0" sz="1800" spc="-10">
                <a:latin typeface="Calibri"/>
                <a:cs typeface="Calibri"/>
              </a:rPr>
              <a:t>from </a:t>
            </a:r>
            <a:r>
              <a:rPr dirty="0" sz="1800" spc="-20">
                <a:latin typeface="Calibri"/>
                <a:cs typeface="Calibri"/>
              </a:rPr>
              <a:t>D. </a:t>
            </a:r>
            <a:r>
              <a:rPr dirty="0" sz="1800" spc="-10">
                <a:latin typeface="Calibri"/>
                <a:cs typeface="Calibri"/>
              </a:rPr>
              <a:t>Lowe,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“Distinctive </a:t>
            </a:r>
            <a:r>
              <a:rPr dirty="0" sz="1800">
                <a:latin typeface="Calibri"/>
                <a:cs typeface="Calibri"/>
              </a:rPr>
              <a:t>Image </a:t>
            </a:r>
            <a:r>
              <a:rPr dirty="0" sz="1800" spc="-10">
                <a:latin typeface="Calibri"/>
                <a:cs typeface="Calibri"/>
              </a:rPr>
              <a:t>Features </a:t>
            </a:r>
            <a:r>
              <a:rPr dirty="0" sz="1800" spc="-4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Scale-Invariant</a:t>
            </a:r>
            <a:endParaRPr sz="1800">
              <a:latin typeface="Calibri"/>
              <a:cs typeface="Calibri"/>
            </a:endParaRPr>
          </a:p>
          <a:p>
            <a:pPr algn="just" marL="4661535">
              <a:lnSpc>
                <a:spcPct val="100000"/>
              </a:lnSpc>
            </a:pPr>
            <a:r>
              <a:rPr dirty="0" sz="1800" spc="-30">
                <a:latin typeface="Calibri"/>
                <a:cs typeface="Calibri"/>
              </a:rPr>
              <a:t>Points”,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IJCV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2004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4267200"/>
            <a:ext cx="3048000" cy="2438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5200" y="4267200"/>
            <a:ext cx="3048000" cy="2438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09409" y="4667250"/>
            <a:ext cx="2058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http://www.vlfeat.org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/overview/sift.html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941" y="48260"/>
            <a:ext cx="75876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Step</a:t>
            </a:r>
            <a:r>
              <a:rPr dirty="0" sz="4000" spc="-5"/>
              <a:t> 4:</a:t>
            </a:r>
            <a:r>
              <a:rPr dirty="0" sz="4000" spc="-20"/>
              <a:t> Descriptors</a:t>
            </a:r>
            <a:r>
              <a:rPr dirty="0" sz="4000" spc="-5"/>
              <a:t> </a:t>
            </a:r>
            <a:r>
              <a:rPr dirty="0" sz="4000" spc="-35"/>
              <a:t>for</a:t>
            </a:r>
            <a:r>
              <a:rPr dirty="0" sz="4000"/>
              <a:t> </a:t>
            </a:r>
            <a:r>
              <a:rPr dirty="0" sz="4000" spc="-5"/>
              <a:t>each</a:t>
            </a:r>
            <a:r>
              <a:rPr dirty="0" sz="4000"/>
              <a:t> </a:t>
            </a:r>
            <a:r>
              <a:rPr dirty="0" sz="4000" spc="-30"/>
              <a:t>keypoint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83540" y="1002538"/>
            <a:ext cx="7935595" cy="38309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 spc="-5">
                <a:latin typeface="Calibri"/>
                <a:cs typeface="Calibri"/>
              </a:rPr>
              <a:t>The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SIFT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descriptor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(so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far)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is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not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illumination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invariant</a:t>
            </a:r>
            <a:r>
              <a:rPr dirty="0" sz="2600" spc="3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–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the </a:t>
            </a:r>
            <a:r>
              <a:rPr dirty="0" sz="2600" spc="-15">
                <a:latin typeface="Calibri"/>
                <a:cs typeface="Calibri"/>
              </a:rPr>
              <a:t>histogram </a:t>
            </a:r>
            <a:r>
              <a:rPr dirty="0" sz="2600" spc="-5">
                <a:latin typeface="Calibri"/>
                <a:cs typeface="Calibri"/>
              </a:rPr>
              <a:t>entries </a:t>
            </a:r>
            <a:r>
              <a:rPr dirty="0" sz="2600" spc="-10">
                <a:latin typeface="Calibri"/>
                <a:cs typeface="Calibri"/>
              </a:rPr>
              <a:t>are weighted by gradient 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magnitude.</a:t>
            </a:r>
            <a:endParaRPr sz="2600">
              <a:latin typeface="Calibri"/>
              <a:cs typeface="Calibri"/>
            </a:endParaRPr>
          </a:p>
          <a:p>
            <a:pPr marL="355600" marR="74803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 spc="-5">
                <a:latin typeface="Calibri"/>
                <a:cs typeface="Calibri"/>
              </a:rPr>
              <a:t>Hence </a:t>
            </a:r>
            <a:r>
              <a:rPr dirty="0" sz="2600">
                <a:latin typeface="Calibri"/>
                <a:cs typeface="Calibri"/>
              </a:rPr>
              <a:t>the </a:t>
            </a:r>
            <a:r>
              <a:rPr dirty="0" sz="2600" spc="-10">
                <a:latin typeface="Calibri"/>
                <a:cs typeface="Calibri"/>
              </a:rPr>
              <a:t>descriptor vector </a:t>
            </a:r>
            <a:r>
              <a:rPr dirty="0" sz="2600">
                <a:latin typeface="Calibri"/>
                <a:cs typeface="Calibri"/>
              </a:rPr>
              <a:t>is </a:t>
            </a:r>
            <a:r>
              <a:rPr dirty="0" sz="2600" spc="-10">
                <a:latin typeface="Calibri"/>
                <a:cs typeface="Calibri"/>
              </a:rPr>
              <a:t>normalized </a:t>
            </a:r>
            <a:r>
              <a:rPr dirty="0" sz="2600" spc="-15">
                <a:latin typeface="Calibri"/>
                <a:cs typeface="Calibri"/>
              </a:rPr>
              <a:t>to </a:t>
            </a:r>
            <a:r>
              <a:rPr dirty="0" sz="2600" spc="-5">
                <a:latin typeface="Calibri"/>
                <a:cs typeface="Calibri"/>
              </a:rPr>
              <a:t>unit </a:t>
            </a:r>
            <a:r>
              <a:rPr dirty="0" sz="2600">
                <a:latin typeface="Calibri"/>
                <a:cs typeface="Calibri"/>
              </a:rPr>
              <a:t> magnitude. </a:t>
            </a:r>
            <a:r>
              <a:rPr dirty="0" sz="2600" spc="-5">
                <a:latin typeface="Calibri"/>
                <a:cs typeface="Calibri"/>
              </a:rPr>
              <a:t>This </a:t>
            </a:r>
            <a:r>
              <a:rPr dirty="0" sz="2600">
                <a:latin typeface="Calibri"/>
                <a:cs typeface="Calibri"/>
              </a:rPr>
              <a:t>will </a:t>
            </a:r>
            <a:r>
              <a:rPr dirty="0" sz="2600" spc="-10">
                <a:latin typeface="Calibri"/>
                <a:cs typeface="Calibri"/>
              </a:rPr>
              <a:t>normalize </a:t>
            </a:r>
            <a:r>
              <a:rPr dirty="0" sz="2600" spc="-5">
                <a:latin typeface="Calibri"/>
                <a:cs typeface="Calibri"/>
              </a:rPr>
              <a:t>scalar multiplicative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intensity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changes.</a:t>
            </a:r>
            <a:endParaRPr sz="2600">
              <a:latin typeface="Calibri"/>
              <a:cs typeface="Calibri"/>
            </a:endParaRPr>
          </a:p>
          <a:p>
            <a:pPr marL="355600" marR="610235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 spc="-5">
                <a:latin typeface="Calibri"/>
                <a:cs typeface="Calibri"/>
              </a:rPr>
              <a:t>Scalar additive changes don’t </a:t>
            </a:r>
            <a:r>
              <a:rPr dirty="0" sz="2600" spc="-15">
                <a:latin typeface="Calibri"/>
                <a:cs typeface="Calibri"/>
              </a:rPr>
              <a:t>matter </a:t>
            </a:r>
            <a:r>
              <a:rPr dirty="0" sz="2600">
                <a:latin typeface="Calibri"/>
                <a:cs typeface="Calibri"/>
              </a:rPr>
              <a:t>– </a:t>
            </a:r>
            <a:r>
              <a:rPr dirty="0" sz="2600" spc="-10">
                <a:latin typeface="Calibri"/>
                <a:cs typeface="Calibri"/>
              </a:rPr>
              <a:t>gradients are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invariant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to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constant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offsets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45">
                <a:latin typeface="Calibri"/>
                <a:cs typeface="Calibri"/>
              </a:rPr>
              <a:t>anyway.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600">
                <a:latin typeface="Calibri"/>
                <a:cs typeface="Calibri"/>
              </a:rPr>
              <a:t>Not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insensitive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to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non-linear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illumination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changes.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636" y="191846"/>
            <a:ext cx="6576059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833880" marR="5080" indent="-1821814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Step</a:t>
            </a:r>
            <a:r>
              <a:rPr dirty="0" sz="4000" spc="-5"/>
              <a:t> 1:</a:t>
            </a:r>
            <a:r>
              <a:rPr dirty="0" sz="4000" spc="-20"/>
              <a:t> Keypoint</a:t>
            </a:r>
            <a:r>
              <a:rPr dirty="0" sz="4000" spc="-5"/>
              <a:t> </a:t>
            </a:r>
            <a:r>
              <a:rPr dirty="0" sz="4000" spc="-15"/>
              <a:t>computations? </a:t>
            </a:r>
            <a:r>
              <a:rPr dirty="0" sz="4000" spc="-890"/>
              <a:t> </a:t>
            </a:r>
            <a:r>
              <a:rPr dirty="0" sz="4000" spc="-15"/>
              <a:t>(More</a:t>
            </a:r>
            <a:r>
              <a:rPr dirty="0" sz="4000" spc="-5"/>
              <a:t> </a:t>
            </a:r>
            <a:r>
              <a:rPr dirty="0" sz="4000" spc="-15"/>
              <a:t>details)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pc="-20"/>
              <a:t>Why</a:t>
            </a:r>
            <a:r>
              <a:rPr dirty="0" spc="-25"/>
              <a:t> </a:t>
            </a:r>
            <a:r>
              <a:rPr dirty="0" spc="-15"/>
              <a:t>are</a:t>
            </a:r>
            <a:r>
              <a:rPr dirty="0" spc="-25"/>
              <a:t> </a:t>
            </a:r>
            <a:r>
              <a:rPr dirty="0" spc="-5"/>
              <a:t>DoG</a:t>
            </a:r>
            <a:r>
              <a:rPr dirty="0" spc="-15"/>
              <a:t> filters</a:t>
            </a:r>
            <a:r>
              <a:rPr dirty="0" spc="-35"/>
              <a:t> </a:t>
            </a:r>
            <a:r>
              <a:rPr dirty="0" spc="-5"/>
              <a:t>used?</a:t>
            </a:r>
          </a:p>
          <a:p>
            <a:pPr marL="355600" marR="106045" indent="-343535">
              <a:lnSpc>
                <a:spcPts val="2590"/>
              </a:lnSpc>
              <a:spcBef>
                <a:spcPts val="63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pc="-5"/>
              <a:t>The</a:t>
            </a:r>
            <a:r>
              <a:rPr dirty="0" spc="-35"/>
              <a:t> </a:t>
            </a:r>
            <a:r>
              <a:rPr dirty="0"/>
              <a:t>Gaussian</a:t>
            </a:r>
            <a:r>
              <a:rPr dirty="0" spc="-45"/>
              <a:t> </a:t>
            </a:r>
            <a:r>
              <a:rPr dirty="0" spc="-10"/>
              <a:t>filter</a:t>
            </a:r>
            <a:r>
              <a:rPr dirty="0" spc="-5"/>
              <a:t> (and</a:t>
            </a:r>
            <a:r>
              <a:rPr dirty="0" spc="-40"/>
              <a:t> </a:t>
            </a:r>
            <a:r>
              <a:rPr dirty="0"/>
              <a:t>its</a:t>
            </a:r>
            <a:r>
              <a:rPr dirty="0" spc="-5"/>
              <a:t> </a:t>
            </a:r>
            <a:r>
              <a:rPr dirty="0" spc="-10"/>
              <a:t>derivatives)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5"/>
              <a:t> shown</a:t>
            </a:r>
            <a:r>
              <a:rPr dirty="0" spc="-25"/>
              <a:t> </a:t>
            </a:r>
            <a:r>
              <a:rPr dirty="0" spc="-15"/>
              <a:t>to</a:t>
            </a:r>
            <a:r>
              <a:rPr dirty="0" spc="-10"/>
              <a:t> </a:t>
            </a:r>
            <a:r>
              <a:rPr dirty="0" spc="-5"/>
              <a:t>be </a:t>
            </a:r>
            <a:r>
              <a:rPr dirty="0" spc="-59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 spc="-5"/>
              <a:t>only</a:t>
            </a:r>
            <a:r>
              <a:rPr dirty="0"/>
              <a:t> </a:t>
            </a:r>
            <a:r>
              <a:rPr dirty="0" spc="-10"/>
              <a:t>filter</a:t>
            </a:r>
            <a:r>
              <a:rPr dirty="0" spc="-15"/>
              <a:t> </a:t>
            </a:r>
            <a:r>
              <a:rPr dirty="0" spc="-10"/>
              <a:t>obeys</a:t>
            </a:r>
            <a:r>
              <a:rPr dirty="0" spc="-30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of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 spc="-10"/>
              <a:t>following:</a:t>
            </a:r>
          </a:p>
          <a:p>
            <a:pPr marL="355600" indent="-343535">
              <a:lnSpc>
                <a:spcPct val="100000"/>
              </a:lnSpc>
              <a:spcBef>
                <a:spcPts val="25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pc="-5"/>
              <a:t>Linearity</a:t>
            </a:r>
          </a:p>
          <a:p>
            <a:pPr marL="355600" indent="-343535">
              <a:lnSpc>
                <a:spcPct val="100000"/>
              </a:lnSpc>
              <a:buFont typeface="Wingdings"/>
              <a:buChar char=""/>
              <a:tabLst>
                <a:tab pos="356235" algn="l"/>
              </a:tabLst>
            </a:pPr>
            <a:r>
              <a:rPr dirty="0" spc="-10"/>
              <a:t>Shift-invariance</a:t>
            </a:r>
          </a:p>
          <a:p>
            <a:pPr marL="355600" marR="5080" indent="-343535">
              <a:lnSpc>
                <a:spcPct val="80000"/>
              </a:lnSpc>
              <a:spcBef>
                <a:spcPts val="650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pc="-10"/>
              <a:t>Structures </a:t>
            </a:r>
            <a:r>
              <a:rPr dirty="0" spc="-15"/>
              <a:t>at coarser </a:t>
            </a:r>
            <a:r>
              <a:rPr dirty="0" spc="-10"/>
              <a:t>scales </a:t>
            </a:r>
            <a:r>
              <a:rPr dirty="0" spc="-15"/>
              <a:t>are related to structures at </a:t>
            </a:r>
            <a:r>
              <a:rPr dirty="0" spc="-600"/>
              <a:t> </a:t>
            </a:r>
            <a:r>
              <a:rPr dirty="0" spc="-5"/>
              <a:t>finer </a:t>
            </a:r>
            <a:r>
              <a:rPr dirty="0" spc="-10"/>
              <a:t>scales </a:t>
            </a:r>
            <a:r>
              <a:rPr dirty="0"/>
              <a:t>in a </a:t>
            </a:r>
            <a:r>
              <a:rPr dirty="0" spc="-15"/>
              <a:t>consistent </a:t>
            </a:r>
            <a:r>
              <a:rPr dirty="0" spc="-30"/>
              <a:t>way </a:t>
            </a:r>
            <a:r>
              <a:rPr dirty="0" spc="-5"/>
              <a:t>(smoothing </a:t>
            </a:r>
            <a:r>
              <a:rPr dirty="0" spc="-15"/>
              <a:t>process </a:t>
            </a:r>
            <a:r>
              <a:rPr dirty="0" spc="-10"/>
              <a:t> </a:t>
            </a:r>
            <a:r>
              <a:rPr dirty="0" spc="-5"/>
              <a:t>does</a:t>
            </a:r>
            <a:r>
              <a:rPr dirty="0" spc="-45"/>
              <a:t> </a:t>
            </a:r>
            <a:r>
              <a:rPr dirty="0" spc="-5"/>
              <a:t>not </a:t>
            </a:r>
            <a:r>
              <a:rPr dirty="0" spc="-15"/>
              <a:t>produce</a:t>
            </a:r>
            <a:r>
              <a:rPr dirty="0" spc="-20"/>
              <a:t> </a:t>
            </a:r>
            <a:r>
              <a:rPr dirty="0" spc="-10"/>
              <a:t>new</a:t>
            </a:r>
            <a:r>
              <a:rPr dirty="0" spc="-25"/>
              <a:t> </a:t>
            </a:r>
            <a:r>
              <a:rPr dirty="0" spc="-15"/>
              <a:t>structures)</a:t>
            </a:r>
          </a:p>
          <a:p>
            <a:pPr marL="355600" indent="-343535">
              <a:lnSpc>
                <a:spcPct val="100000"/>
              </a:lnSpc>
              <a:buFont typeface="Wingdings"/>
              <a:buChar char=""/>
              <a:tabLst>
                <a:tab pos="356235" algn="l"/>
              </a:tabLst>
            </a:pPr>
            <a:r>
              <a:rPr dirty="0" spc="-15"/>
              <a:t>Rotational</a:t>
            </a:r>
            <a:r>
              <a:rPr dirty="0" spc="-60"/>
              <a:t> </a:t>
            </a:r>
            <a:r>
              <a:rPr dirty="0" spc="-10"/>
              <a:t>symmetry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4994909"/>
            <a:ext cx="335089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z="2700" spc="-10">
                <a:latin typeface="Calibri"/>
                <a:cs typeface="Calibri"/>
              </a:rPr>
              <a:t>Semi-group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property: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5248556"/>
            <a:ext cx="4236085" cy="974725"/>
          </a:xfrm>
          <a:prstGeom prst="rect">
            <a:avLst/>
          </a:prstGeom>
        </p:spPr>
        <p:txBody>
          <a:bodyPr wrap="square" lIns="0" tIns="170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2700">
                <a:latin typeface="Wingdings"/>
                <a:cs typeface="Wingdings"/>
              </a:rPr>
              <a:t></a:t>
            </a:r>
            <a:r>
              <a:rPr dirty="0" sz="2700" spc="-114">
                <a:latin typeface="Times New Roman"/>
                <a:cs typeface="Times New Roman"/>
              </a:rPr>
              <a:t> </a:t>
            </a:r>
            <a:r>
              <a:rPr dirty="0" sz="2700">
                <a:latin typeface="Calibri"/>
                <a:cs typeface="Calibri"/>
              </a:rPr>
              <a:t>+</a:t>
            </a:r>
            <a:r>
              <a:rPr dirty="0" sz="2700" spc="-1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some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other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properties</a:t>
            </a:r>
            <a:endParaRPr sz="270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825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http://en.wikipedia.org/wiki/Scale_space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2215" y="5000554"/>
            <a:ext cx="4507865" cy="368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100" spc="90" i="1">
                <a:latin typeface="Times New Roman"/>
                <a:cs typeface="Times New Roman"/>
              </a:rPr>
              <a:t>G</a:t>
            </a:r>
            <a:r>
              <a:rPr dirty="0" sz="2100" spc="90">
                <a:latin typeface="Times New Roman"/>
                <a:cs typeface="Times New Roman"/>
              </a:rPr>
              <a:t>(</a:t>
            </a:r>
            <a:r>
              <a:rPr dirty="0" sz="2100" spc="90" i="1">
                <a:latin typeface="Times New Roman"/>
                <a:cs typeface="Times New Roman"/>
              </a:rPr>
              <a:t>x</a:t>
            </a:r>
            <a:r>
              <a:rPr dirty="0" sz="2100" spc="90">
                <a:latin typeface="Times New Roman"/>
                <a:cs typeface="Times New Roman"/>
              </a:rPr>
              <a:t>,</a:t>
            </a:r>
            <a:r>
              <a:rPr dirty="0" sz="2100" spc="-85">
                <a:latin typeface="Times New Roman"/>
                <a:cs typeface="Times New Roman"/>
              </a:rPr>
              <a:t> </a:t>
            </a:r>
            <a:r>
              <a:rPr dirty="0" sz="2100" spc="114" i="1">
                <a:latin typeface="Times New Roman"/>
                <a:cs typeface="Times New Roman"/>
              </a:rPr>
              <a:t>y</a:t>
            </a:r>
            <a:r>
              <a:rPr dirty="0" sz="2100" spc="114">
                <a:latin typeface="Times New Roman"/>
                <a:cs typeface="Times New Roman"/>
              </a:rPr>
              <a:t>,</a:t>
            </a:r>
            <a:r>
              <a:rPr dirty="0" sz="2250" spc="114" i="1">
                <a:latin typeface="Symbol"/>
                <a:cs typeface="Symbol"/>
              </a:rPr>
              <a:t></a:t>
            </a:r>
            <a:r>
              <a:rPr dirty="0" baseline="-25462" sz="1800" spc="172">
                <a:latin typeface="Times New Roman"/>
                <a:cs typeface="Times New Roman"/>
              </a:rPr>
              <a:t>1</a:t>
            </a:r>
            <a:r>
              <a:rPr dirty="0" sz="2100" spc="114">
                <a:latin typeface="Times New Roman"/>
                <a:cs typeface="Times New Roman"/>
              </a:rPr>
              <a:t>)*</a:t>
            </a:r>
            <a:r>
              <a:rPr dirty="0" sz="2100" spc="114" i="1">
                <a:latin typeface="Times New Roman"/>
                <a:cs typeface="Times New Roman"/>
              </a:rPr>
              <a:t>G</a:t>
            </a:r>
            <a:r>
              <a:rPr dirty="0" sz="2100" spc="114">
                <a:latin typeface="Times New Roman"/>
                <a:cs typeface="Times New Roman"/>
              </a:rPr>
              <a:t>(</a:t>
            </a:r>
            <a:r>
              <a:rPr dirty="0" sz="2100" spc="114" i="1">
                <a:latin typeface="Times New Roman"/>
                <a:cs typeface="Times New Roman"/>
              </a:rPr>
              <a:t>x</a:t>
            </a:r>
            <a:r>
              <a:rPr dirty="0" sz="2100" spc="114">
                <a:latin typeface="Times New Roman"/>
                <a:cs typeface="Times New Roman"/>
              </a:rPr>
              <a:t>,</a:t>
            </a:r>
            <a:r>
              <a:rPr dirty="0" sz="2100" spc="-90">
                <a:latin typeface="Times New Roman"/>
                <a:cs typeface="Times New Roman"/>
              </a:rPr>
              <a:t> </a:t>
            </a:r>
            <a:r>
              <a:rPr dirty="0" sz="2100" spc="85" i="1">
                <a:latin typeface="Times New Roman"/>
                <a:cs typeface="Times New Roman"/>
              </a:rPr>
              <a:t>y</a:t>
            </a:r>
            <a:r>
              <a:rPr dirty="0" sz="2100" spc="85">
                <a:latin typeface="Times New Roman"/>
                <a:cs typeface="Times New Roman"/>
              </a:rPr>
              <a:t>,</a:t>
            </a:r>
            <a:r>
              <a:rPr dirty="0" sz="2250" spc="85" i="1">
                <a:latin typeface="Symbol"/>
                <a:cs typeface="Symbol"/>
              </a:rPr>
              <a:t></a:t>
            </a:r>
            <a:r>
              <a:rPr dirty="0" baseline="-25462" sz="1800" spc="127">
                <a:latin typeface="Times New Roman"/>
                <a:cs typeface="Times New Roman"/>
              </a:rPr>
              <a:t>2</a:t>
            </a:r>
            <a:r>
              <a:rPr dirty="0" baseline="-25462" sz="1800" spc="-165">
                <a:latin typeface="Times New Roman"/>
                <a:cs typeface="Times New Roman"/>
              </a:rPr>
              <a:t> </a:t>
            </a:r>
            <a:r>
              <a:rPr dirty="0" sz="2100" spc="40">
                <a:latin typeface="Times New Roman"/>
                <a:cs typeface="Times New Roman"/>
              </a:rPr>
              <a:t>)</a:t>
            </a:r>
            <a:r>
              <a:rPr dirty="0" sz="2100" spc="-55">
                <a:latin typeface="Times New Roman"/>
                <a:cs typeface="Times New Roman"/>
              </a:rPr>
              <a:t> </a:t>
            </a:r>
            <a:r>
              <a:rPr dirty="0" sz="2100" spc="70">
                <a:latin typeface="Symbol"/>
                <a:cs typeface="Symbol"/>
              </a:rPr>
              <a:t></a:t>
            </a:r>
            <a:r>
              <a:rPr dirty="0" sz="2100" spc="-140">
                <a:latin typeface="Times New Roman"/>
                <a:cs typeface="Times New Roman"/>
              </a:rPr>
              <a:t> </a:t>
            </a:r>
            <a:r>
              <a:rPr dirty="0" sz="2100" spc="95" i="1">
                <a:latin typeface="Times New Roman"/>
                <a:cs typeface="Times New Roman"/>
              </a:rPr>
              <a:t>G</a:t>
            </a:r>
            <a:r>
              <a:rPr dirty="0" sz="2100" spc="95">
                <a:latin typeface="Times New Roman"/>
                <a:cs typeface="Times New Roman"/>
              </a:rPr>
              <a:t>(</a:t>
            </a:r>
            <a:r>
              <a:rPr dirty="0" sz="2100" spc="95" i="1">
                <a:latin typeface="Times New Roman"/>
                <a:cs typeface="Times New Roman"/>
              </a:rPr>
              <a:t>x</a:t>
            </a:r>
            <a:r>
              <a:rPr dirty="0" sz="2100" spc="95">
                <a:latin typeface="Times New Roman"/>
                <a:cs typeface="Times New Roman"/>
              </a:rPr>
              <a:t>,</a:t>
            </a:r>
            <a:r>
              <a:rPr dirty="0" sz="2100" spc="-85">
                <a:latin typeface="Times New Roman"/>
                <a:cs typeface="Times New Roman"/>
              </a:rPr>
              <a:t> </a:t>
            </a:r>
            <a:r>
              <a:rPr dirty="0" sz="2100" spc="55" i="1">
                <a:latin typeface="Times New Roman"/>
                <a:cs typeface="Times New Roman"/>
              </a:rPr>
              <a:t>y</a:t>
            </a:r>
            <a:r>
              <a:rPr dirty="0" sz="2100" spc="55">
                <a:latin typeface="Times New Roman"/>
                <a:cs typeface="Times New Roman"/>
              </a:rPr>
              <a:t>,</a:t>
            </a:r>
            <a:r>
              <a:rPr dirty="0" sz="2250" spc="55" i="1">
                <a:latin typeface="Symbol"/>
                <a:cs typeface="Symbol"/>
              </a:rPr>
              <a:t></a:t>
            </a:r>
            <a:r>
              <a:rPr dirty="0" baseline="-25462" sz="1800" spc="82">
                <a:latin typeface="Times New Roman"/>
                <a:cs typeface="Times New Roman"/>
              </a:rPr>
              <a:t>1</a:t>
            </a:r>
            <a:r>
              <a:rPr dirty="0" baseline="-25462" sz="1800" spc="225">
                <a:latin typeface="Times New Roman"/>
                <a:cs typeface="Times New Roman"/>
              </a:rPr>
              <a:t> </a:t>
            </a:r>
            <a:r>
              <a:rPr dirty="0" sz="2100" spc="70">
                <a:latin typeface="Symbol"/>
                <a:cs typeface="Symbol"/>
              </a:rPr>
              <a:t></a:t>
            </a:r>
            <a:r>
              <a:rPr dirty="0" sz="2100" spc="-310">
                <a:latin typeface="Times New Roman"/>
                <a:cs typeface="Times New Roman"/>
              </a:rPr>
              <a:t> </a:t>
            </a:r>
            <a:r>
              <a:rPr dirty="0" sz="2250" spc="85" i="1">
                <a:latin typeface="Symbol"/>
                <a:cs typeface="Symbol"/>
              </a:rPr>
              <a:t></a:t>
            </a:r>
            <a:r>
              <a:rPr dirty="0" baseline="-25462" sz="1800" spc="127">
                <a:latin typeface="Times New Roman"/>
                <a:cs typeface="Times New Roman"/>
              </a:rPr>
              <a:t>2</a:t>
            </a:r>
            <a:r>
              <a:rPr dirty="0" baseline="-25462" sz="1800" spc="-172">
                <a:latin typeface="Times New Roman"/>
                <a:cs typeface="Times New Roman"/>
              </a:rPr>
              <a:t> </a:t>
            </a:r>
            <a:r>
              <a:rPr dirty="0" sz="2100" spc="4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8260" y="186893"/>
            <a:ext cx="43541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Motivation</a:t>
            </a:r>
            <a:r>
              <a:rPr dirty="0" spc="-50"/>
              <a:t> </a:t>
            </a:r>
            <a:r>
              <a:rPr dirty="0" spc="-35"/>
              <a:t>for</a:t>
            </a:r>
            <a:r>
              <a:rPr dirty="0" spc="-30"/>
              <a:t> </a:t>
            </a:r>
            <a:r>
              <a:rPr dirty="0" spc="-5"/>
              <a:t>SIFT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29635"/>
            <a:ext cx="8414385" cy="334327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Image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matching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Estimation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</a:t>
            </a:r>
            <a:r>
              <a:rPr dirty="0" sz="3200" spc="-15">
                <a:latin typeface="Calibri"/>
                <a:cs typeface="Calibri"/>
              </a:rPr>
              <a:t> affine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transformation/homography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between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images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Estimation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</a:t>
            </a:r>
            <a:r>
              <a:rPr dirty="0" sz="3200" spc="-10">
                <a:latin typeface="Calibri"/>
                <a:cs typeface="Calibri"/>
              </a:rPr>
              <a:t> fundamental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matrix</a:t>
            </a:r>
            <a:r>
              <a:rPr dirty="0" sz="3200">
                <a:latin typeface="Calibri"/>
                <a:cs typeface="Calibri"/>
              </a:rPr>
              <a:t> in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stereo</a:t>
            </a:r>
            <a:endParaRPr sz="3200">
              <a:latin typeface="Calibri"/>
              <a:cs typeface="Calibri"/>
            </a:endParaRPr>
          </a:p>
          <a:p>
            <a:pPr marL="355600" marR="1424305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Structure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from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motion,</a:t>
            </a:r>
            <a:r>
              <a:rPr dirty="0" sz="3200" spc="-5">
                <a:latin typeface="Calibri"/>
                <a:cs typeface="Calibri"/>
              </a:rPr>
              <a:t> tracking,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motion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segmentation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4495800"/>
            <a:ext cx="3149600" cy="23621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0" y="4495800"/>
            <a:ext cx="3149600" cy="23621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2836" y="0"/>
            <a:ext cx="6577965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833880" marR="5080" indent="-1821814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Step</a:t>
            </a:r>
            <a:r>
              <a:rPr dirty="0" sz="4000" spc="-5"/>
              <a:t> 1:</a:t>
            </a:r>
            <a:r>
              <a:rPr dirty="0" sz="4000"/>
              <a:t> </a:t>
            </a:r>
            <a:r>
              <a:rPr dirty="0" sz="4000" spc="-20"/>
              <a:t>Keypoint</a:t>
            </a:r>
            <a:r>
              <a:rPr dirty="0" sz="4000" spc="-5"/>
              <a:t> </a:t>
            </a:r>
            <a:r>
              <a:rPr dirty="0" sz="4000" spc="-15"/>
              <a:t>computations? </a:t>
            </a:r>
            <a:r>
              <a:rPr dirty="0" sz="4000" spc="-890"/>
              <a:t> </a:t>
            </a:r>
            <a:r>
              <a:rPr dirty="0" sz="4000" spc="-15"/>
              <a:t>(More </a:t>
            </a:r>
            <a:r>
              <a:rPr dirty="0" sz="4000" spc="-10"/>
              <a:t>details)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510703"/>
            <a:ext cx="7801609" cy="4220845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20">
                <a:latin typeface="Calibri"/>
                <a:cs typeface="Calibri"/>
              </a:rPr>
              <a:t>Why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difference</a:t>
            </a:r>
            <a:r>
              <a:rPr dirty="0" sz="3200" spc="5" b="1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</a:t>
            </a:r>
            <a:r>
              <a:rPr dirty="0" sz="3200" spc="-5">
                <a:latin typeface="Calibri"/>
                <a:cs typeface="Calibri"/>
              </a:rPr>
              <a:t> Gaussians?</a:t>
            </a:r>
            <a:endParaRPr sz="3200">
              <a:latin typeface="Calibri"/>
              <a:cs typeface="Calibri"/>
            </a:endParaRPr>
          </a:p>
          <a:p>
            <a:pPr marL="355600" marR="448945" indent="-343535">
              <a:lnSpc>
                <a:spcPct val="100000"/>
              </a:lnSpc>
              <a:spcBef>
                <a:spcPts val="765"/>
              </a:spcBef>
              <a:buFont typeface="Wingdings"/>
              <a:buChar char=""/>
              <a:tabLst>
                <a:tab pos="446405" algn="l"/>
              </a:tabLst>
            </a:pPr>
            <a:r>
              <a:rPr dirty="0" sz="3200" spc="-5">
                <a:latin typeface="Calibri"/>
                <a:cs typeface="Calibri"/>
              </a:rPr>
              <a:t>The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DoG</a:t>
            </a:r>
            <a:r>
              <a:rPr dirty="0" sz="3200">
                <a:latin typeface="Calibri"/>
                <a:cs typeface="Calibri"/>
              </a:rPr>
              <a:t> is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approximation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to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scale-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multiplied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Laplacian</a:t>
            </a:r>
            <a:r>
              <a:rPr dirty="0" sz="3200" spc="3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</a:t>
            </a:r>
            <a:r>
              <a:rPr dirty="0" sz="3200" spc="-5">
                <a:latin typeface="Calibri"/>
                <a:cs typeface="Calibri"/>
              </a:rPr>
              <a:t> Gaussian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filter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 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image</a:t>
            </a:r>
            <a:r>
              <a:rPr dirty="0" sz="3200" spc="-10">
                <a:latin typeface="Calibri"/>
                <a:cs typeface="Calibri"/>
              </a:rPr>
              <a:t> processing</a:t>
            </a:r>
            <a:r>
              <a:rPr dirty="0" sz="3200">
                <a:latin typeface="Calibri"/>
                <a:cs typeface="Calibri"/>
              </a:rPr>
              <a:t> – a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rotationally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invariant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60">
                <a:latin typeface="Calibri"/>
                <a:cs typeface="Calibri"/>
              </a:rPr>
              <a:t>filter.</a:t>
            </a:r>
            <a:endParaRPr sz="3200">
              <a:latin typeface="Calibri"/>
              <a:cs typeface="Calibri"/>
            </a:endParaRPr>
          </a:p>
          <a:p>
            <a:pPr algn="just" marL="355600" marR="5080" indent="-343535">
              <a:lnSpc>
                <a:spcPct val="100000"/>
              </a:lnSpc>
              <a:spcBef>
                <a:spcPts val="775"/>
              </a:spcBef>
              <a:buFont typeface="Wingdings"/>
              <a:buChar char=""/>
              <a:tabLst>
                <a:tab pos="446405" algn="l"/>
              </a:tabLst>
            </a:pP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>
                <a:latin typeface="Calibri"/>
                <a:cs typeface="Calibri"/>
              </a:rPr>
              <a:t>DoG is a </a:t>
            </a:r>
            <a:r>
              <a:rPr dirty="0" sz="3200" spc="-10">
                <a:latin typeface="Calibri"/>
                <a:cs typeface="Calibri"/>
              </a:rPr>
              <a:t>good </a:t>
            </a:r>
            <a:r>
              <a:rPr dirty="0" sz="3200">
                <a:latin typeface="Calibri"/>
                <a:cs typeface="Calibri"/>
              </a:rPr>
              <a:t>model </a:t>
            </a:r>
            <a:r>
              <a:rPr dirty="0" sz="3200" spc="-30">
                <a:latin typeface="Calibri"/>
                <a:cs typeface="Calibri"/>
              </a:rPr>
              <a:t>for </a:t>
            </a:r>
            <a:r>
              <a:rPr dirty="0" sz="3200">
                <a:latin typeface="Calibri"/>
                <a:cs typeface="Calibri"/>
              </a:rPr>
              <a:t>how </a:t>
            </a:r>
            <a:r>
              <a:rPr dirty="0" sz="3200" spc="-10">
                <a:latin typeface="Calibri"/>
                <a:cs typeface="Calibri"/>
              </a:rPr>
              <a:t>neurons </a:t>
            </a:r>
            <a:r>
              <a:rPr dirty="0" sz="3200">
                <a:latin typeface="Calibri"/>
                <a:cs typeface="Calibri"/>
              </a:rPr>
              <a:t>in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5">
                <a:latin typeface="Calibri"/>
                <a:cs typeface="Calibri"/>
              </a:rPr>
              <a:t>retina extract </a:t>
            </a:r>
            <a:r>
              <a:rPr dirty="0" sz="3200" spc="-5">
                <a:latin typeface="Calibri"/>
                <a:cs typeface="Calibri"/>
              </a:rPr>
              <a:t>image </a:t>
            </a:r>
            <a:r>
              <a:rPr dirty="0" sz="3200" spc="-10">
                <a:latin typeface="Calibri"/>
                <a:cs typeface="Calibri"/>
              </a:rPr>
              <a:t>details </a:t>
            </a:r>
            <a:r>
              <a:rPr dirty="0" sz="3200" spc="-20">
                <a:latin typeface="Calibri"/>
                <a:cs typeface="Calibri"/>
              </a:rPr>
              <a:t>to </a:t>
            </a:r>
            <a:r>
              <a:rPr dirty="0" sz="3200" spc="-5">
                <a:latin typeface="Calibri"/>
                <a:cs typeface="Calibri"/>
              </a:rPr>
              <a:t>be </a:t>
            </a:r>
            <a:r>
              <a:rPr dirty="0" sz="3200" spc="-10">
                <a:latin typeface="Calibri"/>
                <a:cs typeface="Calibri"/>
              </a:rPr>
              <a:t>sent </a:t>
            </a:r>
            <a:r>
              <a:rPr dirty="0" sz="3200" spc="-30">
                <a:latin typeface="Calibri"/>
                <a:cs typeface="Calibri"/>
              </a:rPr>
              <a:t>to 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15">
                <a:latin typeface="Calibri"/>
                <a:cs typeface="Calibri"/>
              </a:rPr>
              <a:t> brain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for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processing.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" y="57150"/>
            <a:ext cx="8382000" cy="59150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5962903"/>
            <a:ext cx="83064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http://www.cs.utexas.edu/~grauman/courses/spring2011/slides/lecture14_localfeats.pdf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85609" y="2761615"/>
            <a:ext cx="210439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/>
              <a:t>LoG </a:t>
            </a:r>
            <a:r>
              <a:rPr dirty="0" sz="1800" spc="-10"/>
              <a:t>filter</a:t>
            </a:r>
            <a:r>
              <a:rPr dirty="0" sz="1800"/>
              <a:t> </a:t>
            </a:r>
            <a:r>
              <a:rPr dirty="0" sz="1800" spc="-5"/>
              <a:t>of</a:t>
            </a:r>
            <a:r>
              <a:rPr dirty="0" sz="1800" spc="5"/>
              <a:t> </a:t>
            </a:r>
            <a:r>
              <a:rPr dirty="0" sz="1800" spc="-5"/>
              <a:t>scale </a:t>
            </a:r>
            <a:r>
              <a:rPr dirty="0" sz="1800"/>
              <a:t>σ </a:t>
            </a:r>
            <a:r>
              <a:rPr dirty="0" sz="1800" spc="5"/>
              <a:t> </a:t>
            </a:r>
            <a:r>
              <a:rPr dirty="0" sz="1800" spc="-10"/>
              <a:t>produces</a:t>
            </a:r>
            <a:r>
              <a:rPr dirty="0" sz="1800" spc="-5"/>
              <a:t> </a:t>
            </a:r>
            <a:r>
              <a:rPr dirty="0" sz="1800" spc="-15"/>
              <a:t>strong </a:t>
            </a:r>
            <a:r>
              <a:rPr dirty="0" sz="1800" spc="-10"/>
              <a:t> </a:t>
            </a:r>
            <a:r>
              <a:rPr dirty="0" sz="1800" spc="-5"/>
              <a:t>responses</a:t>
            </a:r>
            <a:r>
              <a:rPr dirty="0" sz="1800" spc="-60"/>
              <a:t> </a:t>
            </a:r>
            <a:r>
              <a:rPr dirty="0" sz="1800" spc="-15"/>
              <a:t>for</a:t>
            </a:r>
            <a:r>
              <a:rPr dirty="0" sz="1800" spc="-45"/>
              <a:t> </a:t>
            </a:r>
            <a:r>
              <a:rPr dirty="0" sz="1800" spc="-10"/>
              <a:t>patterns </a:t>
            </a:r>
            <a:r>
              <a:rPr dirty="0" sz="1800" spc="-395"/>
              <a:t> </a:t>
            </a:r>
            <a:r>
              <a:rPr dirty="0" sz="1800" spc="-5"/>
              <a:t>of</a:t>
            </a:r>
            <a:r>
              <a:rPr dirty="0" sz="1800" spc="-25"/>
              <a:t> </a:t>
            </a:r>
            <a:r>
              <a:rPr dirty="0" sz="1800" spc="-10"/>
              <a:t>radius</a:t>
            </a:r>
            <a:r>
              <a:rPr dirty="0" sz="1800" spc="5"/>
              <a:t> </a:t>
            </a:r>
            <a:r>
              <a:rPr dirty="0" sz="1800"/>
              <a:t>σ</a:t>
            </a:r>
            <a:r>
              <a:rPr dirty="0" sz="1800" spc="-5"/>
              <a:t> </a:t>
            </a:r>
            <a:r>
              <a:rPr dirty="0" sz="1800"/>
              <a:t>*</a:t>
            </a:r>
            <a:r>
              <a:rPr dirty="0" sz="1800" spc="5"/>
              <a:t> </a:t>
            </a:r>
            <a:r>
              <a:rPr dirty="0" sz="1800" spc="-5"/>
              <a:t>sqrt(2).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"/>
            <a:ext cx="6208133" cy="407963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4819650"/>
            <a:ext cx="8308975" cy="909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Keypoint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center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blob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http://www.cs.utexas.edu/~grauman/courses/spring2011/slides/lecture14_localfeats.pdf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319"/>
            <a:ext cx="5634990" cy="6564630"/>
            <a:chOff x="0" y="96319"/>
            <a:chExt cx="5634990" cy="6564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59" y="96319"/>
              <a:ext cx="5586521" cy="44788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2025"/>
              <a:ext cx="2667000" cy="20885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051175" y="5048250"/>
            <a:ext cx="42564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http://www.cs.utexas.edu/~grauman/courses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/spring2011/slides/lecture14_localfeats.pdf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91200" y="0"/>
            <a:ext cx="3352799" cy="22322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419850" cy="4165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343398"/>
            <a:ext cx="6426200" cy="24066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57009" y="17780"/>
            <a:ext cx="249364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http://www.cs.utexas.edu</a:t>
            </a:r>
            <a:endParaRPr sz="18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/~</a:t>
            </a:r>
            <a:r>
              <a:rPr dirty="0" u="sng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g</a:t>
            </a:r>
            <a:r>
              <a:rPr dirty="0" u="sng" sz="1800" spc="-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r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au</a:t>
            </a:r>
            <a:r>
              <a:rPr dirty="0" u="sng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m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an</a:t>
            </a:r>
            <a:r>
              <a:rPr dirty="0" u="sng" sz="1800" spc="-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/</a:t>
            </a: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c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ou</a:t>
            </a:r>
            <a:r>
              <a:rPr dirty="0" u="sng" sz="1800" spc="-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r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s</a:t>
            </a:r>
            <a:r>
              <a:rPr dirty="0" u="sng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e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s</a:t>
            </a:r>
            <a:r>
              <a:rPr dirty="0" u="sng" sz="1800" spc="-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/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s</a:t>
            </a:r>
            <a:r>
              <a:rPr dirty="0" u="sng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p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r</a:t>
            </a: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i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ng </a:t>
            </a:r>
            <a:r>
              <a:rPr dirty="0" sz="1800" spc="-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2011/slides/lecture14_loc </a:t>
            </a:r>
            <a:r>
              <a:rPr dirty="0" sz="1800" spc="-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alfeats.pdf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0"/>
            <a:ext cx="6162675" cy="41624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7009" y="17780"/>
            <a:ext cx="249364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http://www.cs.utexas.edu</a:t>
            </a:r>
            <a:endParaRPr sz="1800"/>
          </a:p>
          <a:p>
            <a:pPr algn="just" marL="12700" marR="5080">
              <a:lnSpc>
                <a:spcPct val="100000"/>
              </a:lnSpc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/~</a:t>
            </a:r>
            <a:r>
              <a:rPr dirty="0" u="sng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g</a:t>
            </a:r>
            <a:r>
              <a:rPr dirty="0" u="sng" sz="1800" spc="-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r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au</a:t>
            </a:r>
            <a:r>
              <a:rPr dirty="0" u="sng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m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an</a:t>
            </a:r>
            <a:r>
              <a:rPr dirty="0" u="sng" sz="1800" spc="-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/</a:t>
            </a: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ou</a:t>
            </a:r>
            <a:r>
              <a:rPr dirty="0" u="sng" sz="1800" spc="-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r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</a:t>
            </a:r>
            <a:r>
              <a:rPr dirty="0" u="sng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e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</a:t>
            </a:r>
            <a:r>
              <a:rPr dirty="0" u="sng" sz="1800" spc="-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/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</a:t>
            </a:r>
            <a:r>
              <a:rPr dirty="0" u="sng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p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r</a:t>
            </a: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i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ng </a:t>
            </a:r>
            <a:r>
              <a:rPr dirty="0" sz="1800" spc="-5">
                <a:solidFill>
                  <a:srgbClr val="0000FF"/>
                </a:solidFill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2011/slides/lecture14_loc </a:t>
            </a:r>
            <a:r>
              <a:rPr dirty="0" sz="1800" spc="-5">
                <a:solidFill>
                  <a:srgbClr val="0000FF"/>
                </a:solidFill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alfeats.pdf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425" y="4457700"/>
            <a:ext cx="1143000" cy="4095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65575" y="4209745"/>
            <a:ext cx="4876165" cy="1214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Isotropic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heat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equation: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running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this equation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is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equivalent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5">
                <a:latin typeface="Calibri"/>
                <a:cs typeface="Calibri"/>
              </a:rPr>
              <a:t> smoothing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 with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Gaussian.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800" spc="-5">
                <a:latin typeface="Calibri"/>
                <a:cs typeface="Calibri"/>
              </a:rPr>
              <a:t>Numerical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approximation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50" y="5133975"/>
            <a:ext cx="3400425" cy="4191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0025" y="5838825"/>
            <a:ext cx="3533775" cy="2381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4800" y="4267200"/>
            <a:ext cx="2286000" cy="685800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wrap="square" lIns="0" tIns="231775" rIns="0" bIns="0" rtlCol="0" vert="horz">
            <a:spAutoFit/>
          </a:bodyPr>
          <a:lstStyle/>
          <a:p>
            <a:pPr marL="1251585">
              <a:lnSpc>
                <a:spcPct val="100000"/>
              </a:lnSpc>
              <a:spcBef>
                <a:spcPts val="1825"/>
              </a:spcBef>
            </a:pPr>
            <a:r>
              <a:rPr dirty="0" sz="1650" spc="40">
                <a:latin typeface="Symbol"/>
                <a:cs typeface="Symbol"/>
              </a:rPr>
              <a:t></a:t>
            </a:r>
            <a:r>
              <a:rPr dirty="0" sz="1650" spc="-90">
                <a:latin typeface="Times New Roman"/>
                <a:cs typeface="Times New Roman"/>
              </a:rPr>
              <a:t> </a:t>
            </a:r>
            <a:r>
              <a:rPr dirty="0" sz="1650" spc="45" i="1">
                <a:latin typeface="Times New Roman"/>
                <a:cs typeface="Times New Roman"/>
              </a:rPr>
              <a:t>G</a:t>
            </a:r>
            <a:r>
              <a:rPr dirty="0" baseline="-23391" sz="1425" spc="-15" i="1">
                <a:latin typeface="Times New Roman"/>
                <a:cs typeface="Times New Roman"/>
              </a:rPr>
              <a:t>x</a:t>
            </a:r>
            <a:r>
              <a:rPr dirty="0" baseline="-23391" sz="1425" spc="37" i="1">
                <a:latin typeface="Times New Roman"/>
                <a:cs typeface="Times New Roman"/>
              </a:rPr>
              <a:t>x</a:t>
            </a:r>
            <a:r>
              <a:rPr dirty="0" baseline="-23391" sz="1425" i="1">
                <a:latin typeface="Times New Roman"/>
                <a:cs typeface="Times New Roman"/>
              </a:rPr>
              <a:t> </a:t>
            </a:r>
            <a:r>
              <a:rPr dirty="0" baseline="-23391" sz="1425" spc="30" i="1">
                <a:latin typeface="Times New Roman"/>
                <a:cs typeface="Times New Roman"/>
              </a:rPr>
              <a:t> </a:t>
            </a:r>
            <a:r>
              <a:rPr dirty="0" sz="1650" spc="40">
                <a:latin typeface="Symbol"/>
                <a:cs typeface="Symbol"/>
              </a:rPr>
              <a:t></a:t>
            </a:r>
            <a:r>
              <a:rPr dirty="0" sz="1650" spc="-155">
                <a:latin typeface="Times New Roman"/>
                <a:cs typeface="Times New Roman"/>
              </a:rPr>
              <a:t> </a:t>
            </a:r>
            <a:r>
              <a:rPr dirty="0" sz="1650" spc="90" i="1">
                <a:latin typeface="Times New Roman"/>
                <a:cs typeface="Times New Roman"/>
              </a:rPr>
              <a:t>G</a:t>
            </a:r>
            <a:r>
              <a:rPr dirty="0" baseline="-23391" sz="1425" spc="-15" i="1">
                <a:latin typeface="Times New Roman"/>
                <a:cs typeface="Times New Roman"/>
              </a:rPr>
              <a:t>yy</a:t>
            </a:r>
            <a:endParaRPr baseline="-23391" sz="1425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54300" y="4406900"/>
            <a:ext cx="1168400" cy="406400"/>
            <a:chOff x="2654300" y="4406900"/>
            <a:chExt cx="1168400" cy="406400"/>
          </a:xfrm>
        </p:grpSpPr>
        <p:sp>
          <p:nvSpPr>
            <p:cNvPr id="10" name="object 10"/>
            <p:cNvSpPr/>
            <p:nvPr/>
          </p:nvSpPr>
          <p:spPr>
            <a:xfrm>
              <a:off x="2667000" y="4419600"/>
              <a:ext cx="1143000" cy="381000"/>
            </a:xfrm>
            <a:custGeom>
              <a:avLst/>
              <a:gdLst/>
              <a:ahLst/>
              <a:cxnLst/>
              <a:rect l="l" t="t" r="r" b="b"/>
              <a:pathLst>
                <a:path w="1143000" h="381000">
                  <a:moveTo>
                    <a:pt x="952500" y="0"/>
                  </a:moveTo>
                  <a:lnTo>
                    <a:pt x="952500" y="95250"/>
                  </a:lnTo>
                  <a:lnTo>
                    <a:pt x="0" y="95250"/>
                  </a:lnTo>
                  <a:lnTo>
                    <a:pt x="0" y="285750"/>
                  </a:lnTo>
                  <a:lnTo>
                    <a:pt x="952500" y="285750"/>
                  </a:lnTo>
                  <a:lnTo>
                    <a:pt x="952500" y="381000"/>
                  </a:lnTo>
                  <a:lnTo>
                    <a:pt x="1143000" y="19050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67000" y="4419600"/>
              <a:ext cx="1143000" cy="381000"/>
            </a:xfrm>
            <a:custGeom>
              <a:avLst/>
              <a:gdLst/>
              <a:ahLst/>
              <a:cxnLst/>
              <a:rect l="l" t="t" r="r" b="b"/>
              <a:pathLst>
                <a:path w="1143000" h="381000">
                  <a:moveTo>
                    <a:pt x="0" y="95250"/>
                  </a:moveTo>
                  <a:lnTo>
                    <a:pt x="952500" y="95250"/>
                  </a:lnTo>
                  <a:lnTo>
                    <a:pt x="952500" y="0"/>
                  </a:lnTo>
                  <a:lnTo>
                    <a:pt x="1143000" y="190500"/>
                  </a:lnTo>
                  <a:lnTo>
                    <a:pt x="952500" y="381000"/>
                  </a:lnTo>
                  <a:lnTo>
                    <a:pt x="952500" y="285750"/>
                  </a:lnTo>
                  <a:lnTo>
                    <a:pt x="0" y="285750"/>
                  </a:lnTo>
                  <a:lnTo>
                    <a:pt x="0" y="9525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6636" y="0"/>
            <a:ext cx="6574155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833880" marR="5080" indent="-1821814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Step</a:t>
            </a:r>
            <a:r>
              <a:rPr dirty="0" sz="4000" spc="-10"/>
              <a:t> </a:t>
            </a:r>
            <a:r>
              <a:rPr dirty="0" sz="4000" spc="-5"/>
              <a:t>1:</a:t>
            </a:r>
            <a:r>
              <a:rPr dirty="0" sz="4000" spc="-10"/>
              <a:t> </a:t>
            </a:r>
            <a:r>
              <a:rPr dirty="0" sz="4000" spc="-20"/>
              <a:t>Keypoint</a:t>
            </a:r>
            <a:r>
              <a:rPr dirty="0" sz="4000" spc="-15"/>
              <a:t> computations? </a:t>
            </a:r>
            <a:r>
              <a:rPr dirty="0" sz="4000" spc="-890"/>
              <a:t> </a:t>
            </a:r>
            <a:r>
              <a:rPr dirty="0" sz="4000" spc="-15"/>
              <a:t>(More </a:t>
            </a:r>
            <a:r>
              <a:rPr dirty="0" sz="4000" spc="-10"/>
              <a:t>details)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526870"/>
            <a:ext cx="8043545" cy="414147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355600" marR="1530985" indent="-343535">
              <a:lnSpc>
                <a:spcPct val="80000"/>
              </a:lnSpc>
              <a:spcBef>
                <a:spcPts val="81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000" spc="-25">
                <a:latin typeface="Calibri"/>
                <a:cs typeface="Calibri"/>
              </a:rPr>
              <a:t>Why</a:t>
            </a:r>
            <a:r>
              <a:rPr dirty="0" sz="3000" spc="-5">
                <a:latin typeface="Calibri"/>
                <a:cs typeface="Calibri"/>
              </a:rPr>
              <a:t> do</a:t>
            </a:r>
            <a:r>
              <a:rPr dirty="0" sz="3000" spc="-10">
                <a:latin typeface="Calibri"/>
                <a:cs typeface="Calibri"/>
              </a:rPr>
              <a:t> we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look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 spc="-25">
                <a:latin typeface="Calibri"/>
                <a:cs typeface="Calibri"/>
              </a:rPr>
              <a:t>for</a:t>
            </a:r>
            <a:r>
              <a:rPr dirty="0" sz="3000" spc="-1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extrema </a:t>
            </a:r>
            <a:r>
              <a:rPr dirty="0" sz="3000" spc="-5">
                <a:latin typeface="Calibri"/>
                <a:cs typeface="Calibri"/>
              </a:rPr>
              <a:t>of</a:t>
            </a:r>
            <a:r>
              <a:rPr dirty="0" sz="3000" spc="-1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the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DoG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function?</a:t>
            </a:r>
            <a:endParaRPr sz="3000">
              <a:latin typeface="Calibri"/>
              <a:cs typeface="Calibri"/>
            </a:endParaRPr>
          </a:p>
          <a:p>
            <a:pPr marL="355600" marR="388620" indent="-343535">
              <a:lnSpc>
                <a:spcPts val="2880"/>
              </a:lnSpc>
              <a:spcBef>
                <a:spcPts val="695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z="3000" spc="-10">
                <a:latin typeface="Calibri"/>
                <a:cs typeface="Calibri"/>
              </a:rPr>
              <a:t>Maxima </a:t>
            </a:r>
            <a:r>
              <a:rPr dirty="0" sz="3000" spc="-5">
                <a:latin typeface="Calibri"/>
                <a:cs typeface="Calibri"/>
              </a:rPr>
              <a:t>of </a:t>
            </a:r>
            <a:r>
              <a:rPr dirty="0" sz="3000">
                <a:latin typeface="Calibri"/>
                <a:cs typeface="Calibri"/>
              </a:rPr>
              <a:t>the DoG </a:t>
            </a:r>
            <a:r>
              <a:rPr dirty="0" sz="3000" spc="-15">
                <a:latin typeface="Calibri"/>
                <a:cs typeface="Calibri"/>
              </a:rPr>
              <a:t>indicate </a:t>
            </a:r>
            <a:r>
              <a:rPr dirty="0" sz="3000" spc="-5">
                <a:latin typeface="Calibri"/>
                <a:cs typeface="Calibri"/>
              </a:rPr>
              <a:t>dark </a:t>
            </a:r>
            <a:r>
              <a:rPr dirty="0" sz="3000" spc="-10">
                <a:latin typeface="Calibri"/>
                <a:cs typeface="Calibri"/>
              </a:rPr>
              <a:t>points (blobs)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on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 </a:t>
            </a:r>
            <a:r>
              <a:rPr dirty="0" sz="3000" spc="-10">
                <a:latin typeface="Calibri"/>
                <a:cs typeface="Calibri"/>
              </a:rPr>
              <a:t>bright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background.</a:t>
            </a:r>
            <a:endParaRPr sz="3000">
              <a:latin typeface="Calibri"/>
              <a:cs typeface="Calibri"/>
            </a:endParaRPr>
          </a:p>
          <a:p>
            <a:pPr marL="355600" marR="209550" indent="-343535">
              <a:lnSpc>
                <a:spcPts val="2880"/>
              </a:lnSpc>
              <a:spcBef>
                <a:spcPts val="725"/>
              </a:spcBef>
              <a:buFont typeface="Wingdings"/>
              <a:buChar char=""/>
              <a:tabLst>
                <a:tab pos="356235" algn="l"/>
              </a:tabLst>
            </a:pPr>
            <a:r>
              <a:rPr dirty="0" sz="3000" spc="-5">
                <a:latin typeface="Calibri"/>
                <a:cs typeface="Calibri"/>
              </a:rPr>
              <a:t>Minima of </a:t>
            </a:r>
            <a:r>
              <a:rPr dirty="0" sz="3000">
                <a:latin typeface="Calibri"/>
                <a:cs typeface="Calibri"/>
              </a:rPr>
              <a:t>the DoG </a:t>
            </a:r>
            <a:r>
              <a:rPr dirty="0" sz="3000" spc="-15">
                <a:latin typeface="Calibri"/>
                <a:cs typeface="Calibri"/>
              </a:rPr>
              <a:t>indicate </a:t>
            </a:r>
            <a:r>
              <a:rPr dirty="0" sz="3000" spc="-10">
                <a:latin typeface="Calibri"/>
                <a:cs typeface="Calibri"/>
              </a:rPr>
              <a:t>bright points (blobs)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on</a:t>
            </a:r>
            <a:r>
              <a:rPr dirty="0" sz="3000" spc="-1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</a:t>
            </a:r>
            <a:r>
              <a:rPr dirty="0" sz="3000" spc="-5">
                <a:latin typeface="Calibri"/>
                <a:cs typeface="Calibri"/>
              </a:rPr>
              <a:t> dark </a:t>
            </a:r>
            <a:r>
              <a:rPr dirty="0" sz="3000" spc="-10">
                <a:latin typeface="Calibri"/>
                <a:cs typeface="Calibri"/>
              </a:rPr>
              <a:t>background.</a:t>
            </a:r>
            <a:endParaRPr sz="3000">
              <a:latin typeface="Calibri"/>
              <a:cs typeface="Calibri"/>
            </a:endParaRPr>
          </a:p>
          <a:p>
            <a:pPr marL="355600" marR="5080" indent="-343535">
              <a:lnSpc>
                <a:spcPts val="2880"/>
              </a:lnSpc>
              <a:spcBef>
                <a:spcPts val="7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000" spc="-25">
                <a:latin typeface="Calibri"/>
                <a:cs typeface="Calibri"/>
              </a:rPr>
              <a:t>Why </a:t>
            </a:r>
            <a:r>
              <a:rPr dirty="0" sz="3000" spc="-5">
                <a:latin typeface="Calibri"/>
                <a:cs typeface="Calibri"/>
              </a:rPr>
              <a:t>do </a:t>
            </a:r>
            <a:r>
              <a:rPr dirty="0" sz="3000" spc="-10">
                <a:latin typeface="Calibri"/>
                <a:cs typeface="Calibri"/>
              </a:rPr>
              <a:t>we </a:t>
            </a:r>
            <a:r>
              <a:rPr dirty="0" sz="3000">
                <a:latin typeface="Calibri"/>
                <a:cs typeface="Calibri"/>
              </a:rPr>
              <a:t>look </a:t>
            </a:r>
            <a:r>
              <a:rPr dirty="0" sz="3000" spc="-25">
                <a:latin typeface="Calibri"/>
                <a:cs typeface="Calibri"/>
              </a:rPr>
              <a:t>for </a:t>
            </a:r>
            <a:r>
              <a:rPr dirty="0" sz="3000" spc="-15">
                <a:latin typeface="Calibri"/>
                <a:cs typeface="Calibri"/>
              </a:rPr>
              <a:t>extrema </a:t>
            </a:r>
            <a:r>
              <a:rPr dirty="0" sz="3000">
                <a:latin typeface="Calibri"/>
                <a:cs typeface="Calibri"/>
              </a:rPr>
              <a:t>in a </a:t>
            </a:r>
            <a:r>
              <a:rPr dirty="0" sz="3000" spc="-5">
                <a:latin typeface="Calibri"/>
                <a:cs typeface="Calibri"/>
              </a:rPr>
              <a:t>spatial </a:t>
            </a:r>
            <a:r>
              <a:rPr dirty="0" sz="3000">
                <a:latin typeface="Calibri"/>
                <a:cs typeface="Calibri"/>
              </a:rPr>
              <a:t>as </a:t>
            </a:r>
            <a:r>
              <a:rPr dirty="0" sz="3000" spc="-10">
                <a:latin typeface="Calibri"/>
                <a:cs typeface="Calibri"/>
              </a:rPr>
              <a:t>well </a:t>
            </a:r>
            <a:r>
              <a:rPr dirty="0" sz="3000">
                <a:latin typeface="Calibri"/>
                <a:cs typeface="Calibri"/>
              </a:rPr>
              <a:t>as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scale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sense?</a:t>
            </a:r>
            <a:endParaRPr sz="3000">
              <a:latin typeface="Calibri"/>
              <a:cs typeface="Calibri"/>
            </a:endParaRPr>
          </a:p>
          <a:p>
            <a:pPr marL="355600" marR="478155" indent="-343535">
              <a:lnSpc>
                <a:spcPts val="2880"/>
              </a:lnSpc>
              <a:spcBef>
                <a:spcPts val="720"/>
              </a:spcBef>
              <a:buFont typeface="Wingdings"/>
              <a:buChar char=""/>
              <a:tabLst>
                <a:tab pos="440055" algn="l"/>
              </a:tabLst>
            </a:pPr>
            <a:r>
              <a:rPr dirty="0"/>
              <a:t>	</a:t>
            </a:r>
            <a:r>
              <a:rPr dirty="0" sz="3000">
                <a:latin typeface="Calibri"/>
                <a:cs typeface="Calibri"/>
              </a:rPr>
              <a:t>It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helps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us </a:t>
            </a:r>
            <a:r>
              <a:rPr dirty="0" sz="3000" spc="-10">
                <a:latin typeface="Calibri"/>
                <a:cs typeface="Calibri"/>
              </a:rPr>
              <a:t>pick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“scale”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associated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with the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keypoint!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706" y="186893"/>
            <a:ext cx="72402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Step</a:t>
            </a:r>
            <a:r>
              <a:rPr dirty="0" spc="-25"/>
              <a:t> </a:t>
            </a:r>
            <a:r>
              <a:rPr dirty="0"/>
              <a:t>1:</a:t>
            </a:r>
            <a:r>
              <a:rPr dirty="0" spc="-5"/>
              <a:t> </a:t>
            </a:r>
            <a:r>
              <a:rPr dirty="0" spc="-20"/>
              <a:t>Keypoint</a:t>
            </a:r>
            <a:r>
              <a:rPr dirty="0" spc="-35"/>
              <a:t> </a:t>
            </a:r>
            <a:r>
              <a:rPr dirty="0" spc="-10"/>
              <a:t>computations?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02538"/>
            <a:ext cx="832040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5">
                <a:latin typeface="Calibri"/>
                <a:cs typeface="Calibri"/>
              </a:rPr>
              <a:t>How </a:t>
            </a:r>
            <a:r>
              <a:rPr dirty="0" sz="2700" spc="-15">
                <a:latin typeface="Calibri"/>
                <a:cs typeface="Calibri"/>
              </a:rPr>
              <a:t>many </a:t>
            </a:r>
            <a:r>
              <a:rPr dirty="0" sz="2700" spc="-10">
                <a:latin typeface="Calibri"/>
                <a:cs typeface="Calibri"/>
              </a:rPr>
              <a:t>scales </a:t>
            </a:r>
            <a:r>
              <a:rPr dirty="0" sz="2700" spc="-5">
                <a:latin typeface="Calibri"/>
                <a:cs typeface="Calibri"/>
              </a:rPr>
              <a:t>per </a:t>
            </a:r>
            <a:r>
              <a:rPr dirty="0" sz="2700" spc="-20">
                <a:latin typeface="Calibri"/>
                <a:cs typeface="Calibri"/>
              </a:rPr>
              <a:t>octave? </a:t>
            </a:r>
            <a:r>
              <a:rPr dirty="0" sz="2700" spc="-10">
                <a:latin typeface="Calibri"/>
                <a:cs typeface="Calibri"/>
              </a:rPr>
              <a:t>Answer: </a:t>
            </a:r>
            <a:r>
              <a:rPr dirty="0" sz="2700">
                <a:latin typeface="Calibri"/>
                <a:cs typeface="Calibri"/>
              </a:rPr>
              <a:t>3 – it is </a:t>
            </a:r>
            <a:r>
              <a:rPr dirty="0" sz="2700" spc="-5">
                <a:latin typeface="Calibri"/>
                <a:cs typeface="Calibri"/>
              </a:rPr>
              <a:t>empirically </a:t>
            </a:r>
            <a:r>
              <a:rPr dirty="0" sz="2700" spc="-60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observed </a:t>
            </a:r>
            <a:r>
              <a:rPr dirty="0" sz="2700" spc="-10">
                <a:latin typeface="Calibri"/>
                <a:cs typeface="Calibri"/>
              </a:rPr>
              <a:t>that </a:t>
            </a:r>
            <a:r>
              <a:rPr dirty="0" sz="2700">
                <a:latin typeface="Calibri"/>
                <a:cs typeface="Calibri"/>
              </a:rPr>
              <a:t>this </a:t>
            </a:r>
            <a:r>
              <a:rPr dirty="0" sz="2700" spc="-15">
                <a:latin typeface="Calibri"/>
                <a:cs typeface="Calibri"/>
              </a:rPr>
              <a:t>provides </a:t>
            </a:r>
            <a:r>
              <a:rPr dirty="0" sz="2700" spc="-5">
                <a:latin typeface="Calibri"/>
                <a:cs typeface="Calibri"/>
              </a:rPr>
              <a:t>optimal </a:t>
            </a:r>
            <a:r>
              <a:rPr dirty="0" sz="2700" spc="-10" b="1">
                <a:latin typeface="Calibri"/>
                <a:cs typeface="Calibri"/>
              </a:rPr>
              <a:t>repeatability </a:t>
            </a:r>
            <a:r>
              <a:rPr dirty="0" sz="2700" spc="-5">
                <a:latin typeface="Calibri"/>
                <a:cs typeface="Calibri"/>
              </a:rPr>
              <a:t>under </a:t>
            </a:r>
            <a:r>
              <a:rPr dirty="0" sz="270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downsampling/upsampling/rotation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of</a:t>
            </a:r>
            <a:r>
              <a:rPr dirty="0" sz="2700" spc="1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the</a:t>
            </a:r>
            <a:r>
              <a:rPr dirty="0" sz="2700" spc="1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image</a:t>
            </a:r>
            <a:r>
              <a:rPr dirty="0" sz="2700" spc="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as</a:t>
            </a:r>
            <a:r>
              <a:rPr dirty="0" sz="2700" spc="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well </a:t>
            </a:r>
            <a:r>
              <a:rPr dirty="0" sz="2700" spc="-59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as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image</a:t>
            </a:r>
            <a:r>
              <a:rPr dirty="0" sz="2700" spc="-1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noise.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229" y="2998842"/>
            <a:ext cx="5153585" cy="36946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51828" y="5276850"/>
            <a:ext cx="256413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Image </a:t>
            </a:r>
            <a:r>
              <a:rPr dirty="0" sz="1800" spc="-20">
                <a:latin typeface="Calibri"/>
                <a:cs typeface="Calibri"/>
              </a:rPr>
              <a:t>taken </a:t>
            </a:r>
            <a:r>
              <a:rPr dirty="0" sz="1800" spc="-10">
                <a:latin typeface="Calibri"/>
                <a:cs typeface="Calibri"/>
              </a:rPr>
              <a:t>from </a:t>
            </a:r>
            <a:r>
              <a:rPr dirty="0" sz="1800" spc="-20">
                <a:latin typeface="Calibri"/>
                <a:cs typeface="Calibri"/>
              </a:rPr>
              <a:t>D. </a:t>
            </a:r>
            <a:r>
              <a:rPr dirty="0" sz="1800" spc="-10">
                <a:latin typeface="Calibri"/>
                <a:cs typeface="Calibri"/>
              </a:rPr>
              <a:t>Lowe,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“Distinctive </a:t>
            </a:r>
            <a:r>
              <a:rPr dirty="0" sz="1800" spc="-5">
                <a:latin typeface="Calibri"/>
                <a:cs typeface="Calibri"/>
              </a:rPr>
              <a:t>Image </a:t>
            </a:r>
            <a:r>
              <a:rPr dirty="0" sz="1800" spc="-10">
                <a:latin typeface="Calibri"/>
                <a:cs typeface="Calibri"/>
              </a:rPr>
              <a:t>Features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Scale-Invariant</a:t>
            </a:r>
            <a:endParaRPr sz="18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-30">
                <a:latin typeface="Calibri"/>
                <a:cs typeface="Calibri"/>
              </a:rPr>
              <a:t>Points”,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IJCV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2004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706" y="186893"/>
            <a:ext cx="72402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Step</a:t>
            </a:r>
            <a:r>
              <a:rPr dirty="0" spc="-25"/>
              <a:t> </a:t>
            </a:r>
            <a:r>
              <a:rPr dirty="0"/>
              <a:t>1:</a:t>
            </a:r>
            <a:r>
              <a:rPr dirty="0" spc="-5"/>
              <a:t> </a:t>
            </a:r>
            <a:r>
              <a:rPr dirty="0" spc="-20"/>
              <a:t>Keypoint</a:t>
            </a:r>
            <a:r>
              <a:rPr dirty="0" spc="-35"/>
              <a:t> </a:t>
            </a:r>
            <a:r>
              <a:rPr dirty="0" spc="-10"/>
              <a:t>computations?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54938"/>
            <a:ext cx="8119109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700">
                <a:latin typeface="Calibri"/>
                <a:cs typeface="Calibri"/>
              </a:rPr>
              <a:t>Adding </a:t>
            </a:r>
            <a:r>
              <a:rPr dirty="0" sz="2700" spc="-10">
                <a:latin typeface="Calibri"/>
                <a:cs typeface="Calibri"/>
              </a:rPr>
              <a:t>more scales </a:t>
            </a:r>
            <a:r>
              <a:rPr dirty="0" sz="2700" spc="-5">
                <a:latin typeface="Calibri"/>
                <a:cs typeface="Calibri"/>
              </a:rPr>
              <a:t>per </a:t>
            </a:r>
            <a:r>
              <a:rPr dirty="0" sz="2700" spc="-25">
                <a:latin typeface="Calibri"/>
                <a:cs typeface="Calibri"/>
              </a:rPr>
              <a:t>octave </a:t>
            </a:r>
            <a:r>
              <a:rPr dirty="0" sz="2700">
                <a:latin typeface="Calibri"/>
                <a:cs typeface="Calibri"/>
              </a:rPr>
              <a:t>will </a:t>
            </a:r>
            <a:r>
              <a:rPr dirty="0" sz="2700" spc="-5">
                <a:latin typeface="Calibri"/>
                <a:cs typeface="Calibri"/>
              </a:rPr>
              <a:t>increase </a:t>
            </a:r>
            <a:r>
              <a:rPr dirty="0" sz="2700">
                <a:latin typeface="Calibri"/>
                <a:cs typeface="Calibri"/>
              </a:rPr>
              <a:t>the </a:t>
            </a:r>
            <a:r>
              <a:rPr dirty="0" sz="2700" spc="-5">
                <a:latin typeface="Calibri"/>
                <a:cs typeface="Calibri"/>
              </a:rPr>
              <a:t>number </a:t>
            </a:r>
            <a:r>
              <a:rPr dirty="0" sz="2700" spc="-60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of </a:t>
            </a:r>
            <a:r>
              <a:rPr dirty="0" sz="2700" spc="-15">
                <a:latin typeface="Calibri"/>
                <a:cs typeface="Calibri"/>
              </a:rPr>
              <a:t>detected keypoints, </a:t>
            </a:r>
            <a:r>
              <a:rPr dirty="0" sz="2700" spc="-5">
                <a:latin typeface="Calibri"/>
                <a:cs typeface="Calibri"/>
              </a:rPr>
              <a:t>but </a:t>
            </a:r>
            <a:r>
              <a:rPr dirty="0" sz="2700">
                <a:latin typeface="Calibri"/>
                <a:cs typeface="Calibri"/>
              </a:rPr>
              <a:t>this </a:t>
            </a:r>
            <a:r>
              <a:rPr dirty="0" sz="2700" spc="-5">
                <a:latin typeface="Calibri"/>
                <a:cs typeface="Calibri"/>
              </a:rPr>
              <a:t>does not </a:t>
            </a:r>
            <a:r>
              <a:rPr dirty="0" sz="2700" spc="-15">
                <a:latin typeface="Calibri"/>
                <a:cs typeface="Calibri"/>
              </a:rPr>
              <a:t>improve </a:t>
            </a:r>
            <a:r>
              <a:rPr dirty="0" sz="2700">
                <a:latin typeface="Calibri"/>
                <a:cs typeface="Calibri"/>
              </a:rPr>
              <a:t>the </a:t>
            </a:r>
            <a:r>
              <a:rPr dirty="0" sz="2700" spc="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repeatability </a:t>
            </a:r>
            <a:r>
              <a:rPr dirty="0" sz="2700" spc="-5">
                <a:latin typeface="Calibri"/>
                <a:cs typeface="Calibri"/>
              </a:rPr>
              <a:t>(in </a:t>
            </a:r>
            <a:r>
              <a:rPr dirty="0" sz="2700" spc="-15">
                <a:latin typeface="Calibri"/>
                <a:cs typeface="Calibri"/>
              </a:rPr>
              <a:t>fact </a:t>
            </a:r>
            <a:r>
              <a:rPr dirty="0" sz="2700" spc="-10">
                <a:latin typeface="Calibri"/>
                <a:cs typeface="Calibri"/>
              </a:rPr>
              <a:t>there </a:t>
            </a:r>
            <a:r>
              <a:rPr dirty="0" sz="2700">
                <a:latin typeface="Calibri"/>
                <a:cs typeface="Calibri"/>
              </a:rPr>
              <a:t>is a </a:t>
            </a:r>
            <a:r>
              <a:rPr dirty="0" sz="2700" spc="-5">
                <a:latin typeface="Calibri"/>
                <a:cs typeface="Calibri"/>
              </a:rPr>
              <a:t>small </a:t>
            </a:r>
            <a:r>
              <a:rPr dirty="0" sz="2700" spc="-10">
                <a:latin typeface="Calibri"/>
                <a:cs typeface="Calibri"/>
              </a:rPr>
              <a:t>decrease) </a:t>
            </a:r>
            <a:r>
              <a:rPr dirty="0" sz="2700">
                <a:latin typeface="Calibri"/>
                <a:cs typeface="Calibri"/>
              </a:rPr>
              <a:t>– </a:t>
            </a:r>
            <a:r>
              <a:rPr dirty="0" sz="2700" spc="-5">
                <a:latin typeface="Calibri"/>
                <a:cs typeface="Calibri"/>
              </a:rPr>
              <a:t>so </a:t>
            </a:r>
            <a:r>
              <a:rPr dirty="0" sz="2700" spc="-15">
                <a:latin typeface="Calibri"/>
                <a:cs typeface="Calibri"/>
              </a:rPr>
              <a:t>we </a:t>
            </a:r>
            <a:r>
              <a:rPr dirty="0" sz="2700" spc="-10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settle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 spc="-25">
                <a:latin typeface="Calibri"/>
                <a:cs typeface="Calibri"/>
              </a:rPr>
              <a:t>for</a:t>
            </a:r>
            <a:r>
              <a:rPr dirty="0" sz="2700" spc="-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the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computationally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less</a:t>
            </a:r>
            <a:r>
              <a:rPr dirty="0" sz="2700" spc="5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expensive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option.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261" y="221945"/>
            <a:ext cx="79533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Summary</a:t>
            </a:r>
            <a:r>
              <a:rPr dirty="0" sz="4000" spc="-10"/>
              <a:t> </a:t>
            </a:r>
            <a:r>
              <a:rPr dirty="0" sz="4000" spc="-5"/>
              <a:t>of</a:t>
            </a:r>
            <a:r>
              <a:rPr dirty="0" sz="4000" spc="-10"/>
              <a:t> </a:t>
            </a:r>
            <a:r>
              <a:rPr dirty="0" sz="4000" spc="-5"/>
              <a:t>SIFT</a:t>
            </a:r>
            <a:r>
              <a:rPr dirty="0" sz="4000" spc="-10"/>
              <a:t> descriptor properties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901035"/>
            <a:ext cx="7953375" cy="226949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Invariant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to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spatial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rotation,</a:t>
            </a:r>
            <a:r>
              <a:rPr dirty="0" sz="3200" spc="-10">
                <a:latin typeface="Calibri"/>
                <a:cs typeface="Calibri"/>
              </a:rPr>
              <a:t> translation,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scale.</a:t>
            </a:r>
            <a:endParaRPr sz="3200">
              <a:latin typeface="Calibri"/>
              <a:cs typeface="Calibri"/>
            </a:endParaRPr>
          </a:p>
          <a:p>
            <a:pPr marL="355600" marR="525145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Experimentally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seen</a:t>
            </a:r>
            <a:r>
              <a:rPr dirty="0" sz="3200" spc="-20">
                <a:latin typeface="Calibri"/>
                <a:cs typeface="Calibri"/>
              </a:rPr>
              <a:t> to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be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less</a:t>
            </a:r>
            <a:r>
              <a:rPr dirty="0" sz="3200" spc="-10">
                <a:latin typeface="Calibri"/>
                <a:cs typeface="Calibri"/>
              </a:rPr>
              <a:t> sensitive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to 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small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spatial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affine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or </a:t>
            </a:r>
            <a:r>
              <a:rPr dirty="0" sz="3200" spc="-15">
                <a:latin typeface="Calibri"/>
                <a:cs typeface="Calibri"/>
              </a:rPr>
              <a:t>perspective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changes.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Invariant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to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affine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illumination</a:t>
            </a:r>
            <a:r>
              <a:rPr dirty="0" sz="3200" spc="-65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changes.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649" y="3784859"/>
            <a:ext cx="5073362" cy="29566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75628" y="3904869"/>
            <a:ext cx="256540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Image </a:t>
            </a:r>
            <a:r>
              <a:rPr dirty="0" sz="1800" spc="-20">
                <a:latin typeface="Calibri"/>
                <a:cs typeface="Calibri"/>
              </a:rPr>
              <a:t>taken </a:t>
            </a:r>
            <a:r>
              <a:rPr dirty="0" sz="1800" spc="-10">
                <a:latin typeface="Calibri"/>
                <a:cs typeface="Calibri"/>
              </a:rPr>
              <a:t>from </a:t>
            </a:r>
            <a:r>
              <a:rPr dirty="0" sz="1800" spc="-20">
                <a:latin typeface="Calibri"/>
                <a:cs typeface="Calibri"/>
              </a:rPr>
              <a:t>D. </a:t>
            </a:r>
            <a:r>
              <a:rPr dirty="0" sz="1800" spc="-10">
                <a:latin typeface="Calibri"/>
                <a:cs typeface="Calibri"/>
              </a:rPr>
              <a:t>Lowe,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“Distinctive </a:t>
            </a:r>
            <a:r>
              <a:rPr dirty="0" sz="1800">
                <a:latin typeface="Calibri"/>
                <a:cs typeface="Calibri"/>
              </a:rPr>
              <a:t>Image </a:t>
            </a:r>
            <a:r>
              <a:rPr dirty="0" sz="1800" spc="-10">
                <a:latin typeface="Calibri"/>
                <a:cs typeface="Calibri"/>
              </a:rPr>
              <a:t>Features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Scale-Invariant</a:t>
            </a:r>
            <a:endParaRPr sz="18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-30">
                <a:latin typeface="Calibri"/>
                <a:cs typeface="Calibri"/>
              </a:rPr>
              <a:t>Points”,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IJCV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2004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8260" y="0"/>
            <a:ext cx="43541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Motivation</a:t>
            </a:r>
            <a:r>
              <a:rPr dirty="0" spc="-50"/>
              <a:t> </a:t>
            </a:r>
            <a:r>
              <a:rPr dirty="0" spc="-35"/>
              <a:t>for</a:t>
            </a:r>
            <a:r>
              <a:rPr dirty="0" spc="-30"/>
              <a:t> </a:t>
            </a:r>
            <a:r>
              <a:rPr dirty="0" spc="-5"/>
              <a:t>SIFT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723646"/>
            <a:ext cx="7948295" cy="531749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4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100" spc="-5">
                <a:latin typeface="Calibri"/>
                <a:cs typeface="Calibri"/>
              </a:rPr>
              <a:t>All</a:t>
            </a:r>
            <a:r>
              <a:rPr dirty="0" sz="3100" spc="-15">
                <a:latin typeface="Calibri"/>
                <a:cs typeface="Calibri"/>
              </a:rPr>
              <a:t> </a:t>
            </a:r>
            <a:r>
              <a:rPr dirty="0" sz="3100" spc="-5">
                <a:latin typeface="Calibri"/>
                <a:cs typeface="Calibri"/>
              </a:rPr>
              <a:t>these</a:t>
            </a:r>
            <a:r>
              <a:rPr dirty="0" sz="3100" spc="-15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applications</a:t>
            </a:r>
            <a:r>
              <a:rPr dirty="0" sz="3100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need</a:t>
            </a:r>
            <a:r>
              <a:rPr dirty="0" sz="3100" spc="-5">
                <a:latin typeface="Calibri"/>
                <a:cs typeface="Calibri"/>
              </a:rPr>
              <a:t> </a:t>
            </a:r>
            <a:r>
              <a:rPr dirty="0" sz="3100" spc="-30">
                <a:latin typeface="Calibri"/>
                <a:cs typeface="Calibri"/>
              </a:rPr>
              <a:t>to</a:t>
            </a:r>
            <a:r>
              <a:rPr dirty="0" sz="3100" spc="15">
                <a:latin typeface="Calibri"/>
                <a:cs typeface="Calibri"/>
              </a:rPr>
              <a:t> </a:t>
            </a:r>
            <a:r>
              <a:rPr dirty="0" sz="3100" spc="-5">
                <a:latin typeface="Calibri"/>
                <a:cs typeface="Calibri"/>
              </a:rPr>
              <a:t>(1)</a:t>
            </a:r>
            <a:r>
              <a:rPr dirty="0" sz="3100">
                <a:latin typeface="Calibri"/>
                <a:cs typeface="Calibri"/>
              </a:rPr>
              <a:t> </a:t>
            </a:r>
            <a:r>
              <a:rPr dirty="0" sz="3100" spc="-15">
                <a:latin typeface="Calibri"/>
                <a:cs typeface="Calibri"/>
              </a:rPr>
              <a:t>detect </a:t>
            </a:r>
            <a:r>
              <a:rPr dirty="0" sz="3100" spc="-5">
                <a:latin typeface="Calibri"/>
                <a:cs typeface="Calibri"/>
              </a:rPr>
              <a:t>salient, </a:t>
            </a:r>
            <a:r>
              <a:rPr dirty="0" sz="3100" spc="-685">
                <a:latin typeface="Calibri"/>
                <a:cs typeface="Calibri"/>
              </a:rPr>
              <a:t> </a:t>
            </a:r>
            <a:r>
              <a:rPr dirty="0" sz="3100" spc="-15">
                <a:latin typeface="Calibri"/>
                <a:cs typeface="Calibri"/>
              </a:rPr>
              <a:t>stable </a:t>
            </a:r>
            <a:r>
              <a:rPr dirty="0" sz="3100" spc="-10">
                <a:latin typeface="Calibri"/>
                <a:cs typeface="Calibri"/>
              </a:rPr>
              <a:t>points</a:t>
            </a:r>
            <a:r>
              <a:rPr dirty="0" sz="3100" spc="-5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in</a:t>
            </a:r>
            <a:r>
              <a:rPr dirty="0" sz="3100" spc="-5">
                <a:latin typeface="Calibri"/>
                <a:cs typeface="Calibri"/>
              </a:rPr>
              <a:t> </a:t>
            </a:r>
            <a:r>
              <a:rPr dirty="0" sz="3100" spc="-15">
                <a:latin typeface="Calibri"/>
                <a:cs typeface="Calibri"/>
              </a:rPr>
              <a:t>two</a:t>
            </a:r>
            <a:r>
              <a:rPr dirty="0" sz="3100" spc="-5">
                <a:latin typeface="Calibri"/>
                <a:cs typeface="Calibri"/>
              </a:rPr>
              <a:t> or </a:t>
            </a:r>
            <a:r>
              <a:rPr dirty="0" sz="3100" spc="-15">
                <a:latin typeface="Calibri"/>
                <a:cs typeface="Calibri"/>
              </a:rPr>
              <a:t>more</a:t>
            </a:r>
            <a:r>
              <a:rPr dirty="0" sz="3100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images,</a:t>
            </a:r>
            <a:r>
              <a:rPr dirty="0" sz="3100" spc="5">
                <a:latin typeface="Calibri"/>
                <a:cs typeface="Calibri"/>
              </a:rPr>
              <a:t> </a:t>
            </a:r>
            <a:r>
              <a:rPr dirty="0" sz="3100" spc="-5">
                <a:latin typeface="Calibri"/>
                <a:cs typeface="Calibri"/>
              </a:rPr>
              <a:t>and </a:t>
            </a:r>
            <a:r>
              <a:rPr dirty="0" sz="3100" spc="-10">
                <a:latin typeface="Calibri"/>
                <a:cs typeface="Calibri"/>
              </a:rPr>
              <a:t>(2) </a:t>
            </a:r>
            <a:r>
              <a:rPr dirty="0" sz="3100" spc="-5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determine</a:t>
            </a:r>
            <a:r>
              <a:rPr dirty="0" sz="3100" spc="-25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correspondences</a:t>
            </a:r>
            <a:r>
              <a:rPr dirty="0" sz="3100" spc="-20">
                <a:latin typeface="Calibri"/>
                <a:cs typeface="Calibri"/>
              </a:rPr>
              <a:t> </a:t>
            </a:r>
            <a:r>
              <a:rPr dirty="0" sz="3100" spc="-15">
                <a:latin typeface="Calibri"/>
                <a:cs typeface="Calibri"/>
              </a:rPr>
              <a:t>between</a:t>
            </a:r>
            <a:r>
              <a:rPr dirty="0" sz="3100" spc="-5">
                <a:latin typeface="Calibri"/>
                <a:cs typeface="Calibri"/>
              </a:rPr>
              <a:t> them.</a:t>
            </a:r>
            <a:endParaRPr sz="3100">
              <a:latin typeface="Calibri"/>
              <a:cs typeface="Calibri"/>
            </a:endParaRPr>
          </a:p>
          <a:p>
            <a:pPr marL="355600" marR="521334" indent="-342900">
              <a:lnSpc>
                <a:spcPct val="90000"/>
              </a:lnSpc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100" spc="-140">
                <a:latin typeface="Calibri"/>
                <a:cs typeface="Calibri"/>
              </a:rPr>
              <a:t>To</a:t>
            </a:r>
            <a:r>
              <a:rPr dirty="0" sz="3100" spc="-5">
                <a:latin typeface="Calibri"/>
                <a:cs typeface="Calibri"/>
              </a:rPr>
              <a:t> </a:t>
            </a:r>
            <a:r>
              <a:rPr dirty="0" sz="3100" spc="-15">
                <a:latin typeface="Calibri"/>
                <a:cs typeface="Calibri"/>
              </a:rPr>
              <a:t>determine</a:t>
            </a:r>
            <a:r>
              <a:rPr dirty="0" sz="3100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correspondences</a:t>
            </a:r>
            <a:r>
              <a:rPr dirty="0" sz="3100" spc="-25">
                <a:latin typeface="Calibri"/>
                <a:cs typeface="Calibri"/>
              </a:rPr>
              <a:t> </a:t>
            </a:r>
            <a:r>
              <a:rPr dirty="0" sz="3100" spc="-35">
                <a:latin typeface="Calibri"/>
                <a:cs typeface="Calibri"/>
              </a:rPr>
              <a:t>correctly,</a:t>
            </a:r>
            <a:r>
              <a:rPr dirty="0" sz="3100" spc="5">
                <a:latin typeface="Calibri"/>
                <a:cs typeface="Calibri"/>
              </a:rPr>
              <a:t> </a:t>
            </a:r>
            <a:r>
              <a:rPr dirty="0" sz="3100" spc="-20">
                <a:latin typeface="Calibri"/>
                <a:cs typeface="Calibri"/>
              </a:rPr>
              <a:t>we </a:t>
            </a:r>
            <a:r>
              <a:rPr dirty="0" sz="3100" spc="-690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need</a:t>
            </a:r>
            <a:r>
              <a:rPr dirty="0" sz="3100" spc="-30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some</a:t>
            </a:r>
            <a:r>
              <a:rPr dirty="0" sz="3100" spc="15">
                <a:latin typeface="Calibri"/>
                <a:cs typeface="Calibri"/>
              </a:rPr>
              <a:t> </a:t>
            </a:r>
            <a:r>
              <a:rPr dirty="0" sz="3100" spc="-20">
                <a:latin typeface="Calibri"/>
                <a:cs typeface="Calibri"/>
              </a:rPr>
              <a:t>features </a:t>
            </a:r>
            <a:r>
              <a:rPr dirty="0" sz="3100" spc="-15">
                <a:latin typeface="Calibri"/>
                <a:cs typeface="Calibri"/>
              </a:rPr>
              <a:t>characterizing</a:t>
            </a:r>
            <a:r>
              <a:rPr dirty="0" sz="3100">
                <a:latin typeface="Calibri"/>
                <a:cs typeface="Calibri"/>
              </a:rPr>
              <a:t> </a:t>
            </a:r>
            <a:r>
              <a:rPr dirty="0" sz="3100" spc="-5">
                <a:latin typeface="Calibri"/>
                <a:cs typeface="Calibri"/>
              </a:rPr>
              <a:t>a</a:t>
            </a:r>
            <a:r>
              <a:rPr dirty="0" sz="3100" spc="5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salient </a:t>
            </a:r>
            <a:r>
              <a:rPr dirty="0" sz="3100" spc="-5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point.</a:t>
            </a:r>
            <a:endParaRPr sz="31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100" spc="-5">
                <a:latin typeface="Calibri"/>
                <a:cs typeface="Calibri"/>
              </a:rPr>
              <a:t>These</a:t>
            </a:r>
            <a:r>
              <a:rPr dirty="0" sz="3100" spc="-30">
                <a:latin typeface="Calibri"/>
                <a:cs typeface="Calibri"/>
              </a:rPr>
              <a:t> </a:t>
            </a:r>
            <a:r>
              <a:rPr dirty="0" sz="3100" spc="-20">
                <a:latin typeface="Calibri"/>
                <a:cs typeface="Calibri"/>
              </a:rPr>
              <a:t>features</a:t>
            </a:r>
            <a:r>
              <a:rPr dirty="0" sz="3100" spc="-25">
                <a:latin typeface="Calibri"/>
                <a:cs typeface="Calibri"/>
              </a:rPr>
              <a:t> </a:t>
            </a:r>
            <a:r>
              <a:rPr dirty="0" sz="3100" spc="-15">
                <a:latin typeface="Calibri"/>
                <a:cs typeface="Calibri"/>
              </a:rPr>
              <a:t>must</a:t>
            </a:r>
            <a:r>
              <a:rPr dirty="0" sz="3100" spc="-5">
                <a:latin typeface="Calibri"/>
                <a:cs typeface="Calibri"/>
              </a:rPr>
              <a:t> not</a:t>
            </a:r>
            <a:r>
              <a:rPr dirty="0" sz="3100" spc="-10">
                <a:latin typeface="Calibri"/>
                <a:cs typeface="Calibri"/>
              </a:rPr>
              <a:t> change</a:t>
            </a:r>
            <a:r>
              <a:rPr dirty="0" sz="3100" spc="-5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with:</a:t>
            </a:r>
            <a:endParaRPr sz="31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3100" spc="-5">
                <a:latin typeface="Calibri"/>
                <a:cs typeface="Calibri"/>
              </a:rPr>
              <a:t>Object</a:t>
            </a:r>
            <a:r>
              <a:rPr dirty="0" sz="3100" spc="-40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position/pose</a:t>
            </a:r>
            <a:endParaRPr sz="31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3100" spc="-10">
                <a:latin typeface="Calibri"/>
                <a:cs typeface="Calibri"/>
              </a:rPr>
              <a:t>Scale</a:t>
            </a:r>
            <a:endParaRPr sz="31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3100" spc="-5">
                <a:latin typeface="Calibri"/>
                <a:cs typeface="Calibri"/>
              </a:rPr>
              <a:t>Illumination</a:t>
            </a:r>
            <a:endParaRPr sz="31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3100" spc="-5">
                <a:latin typeface="Calibri"/>
                <a:cs typeface="Calibri"/>
              </a:rPr>
              <a:t>Minor</a:t>
            </a:r>
            <a:r>
              <a:rPr dirty="0" sz="3100" spc="-40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image</a:t>
            </a:r>
            <a:r>
              <a:rPr dirty="0" sz="3100" spc="-5">
                <a:latin typeface="Calibri"/>
                <a:cs typeface="Calibri"/>
              </a:rPr>
              <a:t> artifacts/noise/blur</a:t>
            </a:r>
            <a:endParaRPr sz="3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150" y="496950"/>
            <a:ext cx="7904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Application:</a:t>
            </a:r>
            <a:r>
              <a:rPr dirty="0" sz="4000" spc="-30"/>
              <a:t> </a:t>
            </a:r>
            <a:r>
              <a:rPr dirty="0" sz="4000" spc="-15"/>
              <a:t>Matching</a:t>
            </a:r>
            <a:r>
              <a:rPr dirty="0" sz="4000" spc="-20"/>
              <a:t> </a:t>
            </a:r>
            <a:r>
              <a:rPr dirty="0" sz="4000" spc="-10"/>
              <a:t>SIFT</a:t>
            </a:r>
            <a:r>
              <a:rPr dirty="0" sz="4000" spc="-5"/>
              <a:t> </a:t>
            </a:r>
            <a:r>
              <a:rPr dirty="0" sz="4000" spc="-15"/>
              <a:t>descriptors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5661152"/>
            <a:ext cx="7503159" cy="71120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355600" marR="5080" indent="-343535">
              <a:lnSpc>
                <a:spcPts val="2400"/>
              </a:lnSpc>
              <a:spcBef>
                <a:spcPts val="6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500" spc="-10">
                <a:latin typeface="Calibri"/>
                <a:cs typeface="Calibri"/>
              </a:rPr>
              <a:t>Threshold </a:t>
            </a:r>
            <a:r>
              <a:rPr dirty="0" sz="2500" spc="-5">
                <a:latin typeface="Calibri"/>
                <a:cs typeface="Calibri"/>
              </a:rPr>
              <a:t>the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distance</a:t>
            </a:r>
            <a:r>
              <a:rPr dirty="0" sz="2500" spc="3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to</a:t>
            </a:r>
            <a:r>
              <a:rPr dirty="0" sz="2500" spc="-10">
                <a:latin typeface="Calibri"/>
                <a:cs typeface="Calibri"/>
              </a:rPr>
              <a:t> decide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whether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the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matching </a:t>
            </a:r>
            <a:r>
              <a:rPr dirty="0" sz="2500" spc="-55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pair</a:t>
            </a:r>
            <a:r>
              <a:rPr dirty="0" sz="2500" spc="-1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was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valid.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0600" y="3449637"/>
            <a:ext cx="7162800" cy="2319655"/>
            <a:chOff x="990600" y="3449637"/>
            <a:chExt cx="7162800" cy="23196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600" y="3454400"/>
              <a:ext cx="3086100" cy="23145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38400" y="4016375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152400"/>
                  </a:moveTo>
                  <a:lnTo>
                    <a:pt x="152400" y="15240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2675" y="3449637"/>
              <a:ext cx="3260725" cy="22891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10200" y="3635375"/>
              <a:ext cx="1108075" cy="838200"/>
            </a:xfrm>
            <a:custGeom>
              <a:avLst/>
              <a:gdLst/>
              <a:ahLst/>
              <a:cxnLst/>
              <a:rect l="l" t="t" r="r" b="b"/>
              <a:pathLst>
                <a:path w="1108075" h="838200">
                  <a:moveTo>
                    <a:pt x="955675" y="496824"/>
                  </a:moveTo>
                  <a:lnTo>
                    <a:pt x="1108075" y="496824"/>
                  </a:lnTo>
                  <a:lnTo>
                    <a:pt x="1108075" y="344424"/>
                  </a:lnTo>
                  <a:lnTo>
                    <a:pt x="955675" y="344424"/>
                  </a:lnTo>
                  <a:lnTo>
                    <a:pt x="955675" y="496824"/>
                  </a:lnTo>
                  <a:close/>
                </a:path>
                <a:path w="1108075" h="838200">
                  <a:moveTo>
                    <a:pt x="304800" y="152400"/>
                  </a:moveTo>
                  <a:lnTo>
                    <a:pt x="457200" y="152400"/>
                  </a:lnTo>
                  <a:lnTo>
                    <a:pt x="457200" y="0"/>
                  </a:lnTo>
                  <a:lnTo>
                    <a:pt x="304800" y="0"/>
                  </a:lnTo>
                  <a:lnTo>
                    <a:pt x="304800" y="152400"/>
                  </a:lnTo>
                  <a:close/>
                </a:path>
                <a:path w="1108075" h="838200">
                  <a:moveTo>
                    <a:pt x="0" y="838200"/>
                  </a:moveTo>
                  <a:lnTo>
                    <a:pt x="152400" y="838200"/>
                  </a:lnTo>
                  <a:lnTo>
                    <a:pt x="152400" y="685800"/>
                  </a:lnTo>
                  <a:lnTo>
                    <a:pt x="0" y="685800"/>
                  </a:lnTo>
                  <a:lnTo>
                    <a:pt x="0" y="838200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69718" y="3656964"/>
              <a:ext cx="3679190" cy="736600"/>
            </a:xfrm>
            <a:custGeom>
              <a:avLst/>
              <a:gdLst/>
              <a:ahLst/>
              <a:cxnLst/>
              <a:rect l="l" t="t" r="r" b="b"/>
              <a:pathLst>
                <a:path w="3679190" h="736600">
                  <a:moveTo>
                    <a:pt x="3678682" y="402209"/>
                  </a:moveTo>
                  <a:lnTo>
                    <a:pt x="3640582" y="383159"/>
                  </a:lnTo>
                  <a:lnTo>
                    <a:pt x="3602482" y="364109"/>
                  </a:lnTo>
                  <a:lnTo>
                    <a:pt x="3602482" y="383159"/>
                  </a:lnTo>
                  <a:lnTo>
                    <a:pt x="289153" y="383159"/>
                  </a:lnTo>
                  <a:lnTo>
                    <a:pt x="3014116" y="42545"/>
                  </a:lnTo>
                  <a:lnTo>
                    <a:pt x="3015869" y="56769"/>
                  </a:lnTo>
                  <a:lnTo>
                    <a:pt x="3069082" y="21209"/>
                  </a:lnTo>
                  <a:lnTo>
                    <a:pt x="3044202" y="12446"/>
                  </a:lnTo>
                  <a:lnTo>
                    <a:pt x="3008884" y="0"/>
                  </a:lnTo>
                  <a:lnTo>
                    <a:pt x="3010624" y="14224"/>
                  </a:lnTo>
                  <a:lnTo>
                    <a:pt x="59016" y="383159"/>
                  </a:lnTo>
                  <a:lnTo>
                    <a:pt x="21285" y="383159"/>
                  </a:lnTo>
                  <a:lnTo>
                    <a:pt x="4191" y="381254"/>
                  </a:lnTo>
                  <a:lnTo>
                    <a:pt x="3975" y="383159"/>
                  </a:lnTo>
                  <a:lnTo>
                    <a:pt x="2032" y="383159"/>
                  </a:lnTo>
                  <a:lnTo>
                    <a:pt x="2032" y="400761"/>
                  </a:lnTo>
                  <a:lnTo>
                    <a:pt x="0" y="419100"/>
                  </a:lnTo>
                  <a:lnTo>
                    <a:pt x="2032" y="419328"/>
                  </a:lnTo>
                  <a:lnTo>
                    <a:pt x="2032" y="421259"/>
                  </a:lnTo>
                  <a:lnTo>
                    <a:pt x="19418" y="421259"/>
                  </a:lnTo>
                  <a:lnTo>
                    <a:pt x="2686481" y="717613"/>
                  </a:lnTo>
                  <a:lnTo>
                    <a:pt x="2684399" y="736473"/>
                  </a:lnTo>
                  <a:lnTo>
                    <a:pt x="2729839" y="719709"/>
                  </a:lnTo>
                  <a:lnTo>
                    <a:pt x="2764282" y="707009"/>
                  </a:lnTo>
                  <a:lnTo>
                    <a:pt x="2692781" y="660781"/>
                  </a:lnTo>
                  <a:lnTo>
                    <a:pt x="2690672" y="679767"/>
                  </a:lnTo>
                  <a:lnTo>
                    <a:pt x="364109" y="421259"/>
                  </a:lnTo>
                  <a:lnTo>
                    <a:pt x="3602482" y="421259"/>
                  </a:lnTo>
                  <a:lnTo>
                    <a:pt x="3602482" y="440309"/>
                  </a:lnTo>
                  <a:lnTo>
                    <a:pt x="3640582" y="421259"/>
                  </a:lnTo>
                  <a:lnTo>
                    <a:pt x="3678682" y="402209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644775" y="3020314"/>
            <a:ext cx="280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latin typeface="Times New Roman"/>
                <a:cs typeface="Times New Roman"/>
              </a:rPr>
              <a:t>1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8938" y="3005454"/>
            <a:ext cx="280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I</a:t>
            </a:r>
            <a:r>
              <a:rPr dirty="0" baseline="-20833" sz="2400" spc="-7">
                <a:latin typeface="Times New Roman"/>
                <a:cs typeface="Times New Roman"/>
              </a:rPr>
              <a:t>2</a:t>
            </a:r>
            <a:endParaRPr baseline="-20833"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0615" y="2549568"/>
            <a:ext cx="100965" cy="200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50" spc="15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7244" y="2724231"/>
            <a:ext cx="100965" cy="200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50" spc="15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0109" y="2495509"/>
            <a:ext cx="1347470" cy="47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4325" algn="l"/>
                <a:tab pos="759460" algn="l"/>
                <a:tab pos="1259205" algn="l"/>
              </a:tabLst>
            </a:pPr>
            <a:r>
              <a:rPr dirty="0" sz="1150" spc="15">
                <a:latin typeface="Times New Roman"/>
                <a:cs typeface="Times New Roman"/>
              </a:rPr>
              <a:t>1</a:t>
            </a:r>
            <a:r>
              <a:rPr dirty="0" sz="1150" spc="15">
                <a:latin typeface="Times New Roman"/>
                <a:cs typeface="Times New Roman"/>
              </a:rPr>
              <a:t>	</a:t>
            </a:r>
            <a:r>
              <a:rPr dirty="0" sz="1150" spc="15">
                <a:latin typeface="Times New Roman"/>
                <a:cs typeface="Times New Roman"/>
              </a:rPr>
              <a:t>2</a:t>
            </a:r>
            <a:r>
              <a:rPr dirty="0" sz="1150" spc="15">
                <a:latin typeface="Times New Roman"/>
                <a:cs typeface="Times New Roman"/>
              </a:rPr>
              <a:t>	</a:t>
            </a:r>
            <a:r>
              <a:rPr dirty="0" sz="2950" spc="60">
                <a:latin typeface="Symbol"/>
                <a:cs typeface="Symbol"/>
              </a:rPr>
              <a:t></a:t>
            </a:r>
            <a:r>
              <a:rPr dirty="0" sz="2950" spc="60">
                <a:latin typeface="Times New Roman"/>
                <a:cs typeface="Times New Roman"/>
              </a:rPr>
              <a:t>	</a:t>
            </a:r>
            <a:r>
              <a:rPr dirty="0" sz="1150" spc="1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540" y="1544777"/>
            <a:ext cx="7986395" cy="106235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381000" marR="43180" indent="-343535">
              <a:lnSpc>
                <a:spcPts val="2400"/>
              </a:lnSpc>
              <a:spcBef>
                <a:spcPts val="675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dirty="0" sz="2500" spc="-10">
                <a:latin typeface="Calibri"/>
                <a:cs typeface="Calibri"/>
              </a:rPr>
              <a:t>Given</a:t>
            </a:r>
            <a:r>
              <a:rPr dirty="0" sz="2500" spc="-1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keypoint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descriptor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in </a:t>
            </a:r>
            <a:r>
              <a:rPr dirty="0" sz="2500" spc="-10">
                <a:latin typeface="Calibri"/>
                <a:cs typeface="Calibri"/>
              </a:rPr>
              <a:t>image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1,</a:t>
            </a:r>
            <a:r>
              <a:rPr dirty="0" sz="2500" spc="-10">
                <a:latin typeface="Calibri"/>
                <a:cs typeface="Calibri"/>
              </a:rPr>
              <a:t> find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its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nearest </a:t>
            </a:r>
            <a:r>
              <a:rPr dirty="0" sz="2500" spc="-10">
                <a:latin typeface="Calibri"/>
                <a:cs typeface="Calibri"/>
              </a:rPr>
              <a:t> neighbor </a:t>
            </a:r>
            <a:r>
              <a:rPr dirty="0" sz="2500" spc="-5">
                <a:latin typeface="Calibri"/>
                <a:cs typeface="Calibri"/>
              </a:rPr>
              <a:t>in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image</a:t>
            </a:r>
            <a:r>
              <a:rPr dirty="0" sz="2500" spc="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2.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“Nearest”</a:t>
            </a:r>
            <a:r>
              <a:rPr dirty="0" sz="2500" spc="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as </a:t>
            </a:r>
            <a:r>
              <a:rPr dirty="0" sz="2500" spc="-10">
                <a:latin typeface="Calibri"/>
                <a:cs typeface="Calibri"/>
              </a:rPr>
              <a:t>defined</a:t>
            </a:r>
            <a:r>
              <a:rPr dirty="0" sz="2500" spc="2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typically</a:t>
            </a:r>
            <a:r>
              <a:rPr dirty="0" sz="2500" spc="2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by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SSD:</a:t>
            </a:r>
            <a:endParaRPr sz="2500">
              <a:latin typeface="Calibri"/>
              <a:cs typeface="Calibri"/>
            </a:endParaRPr>
          </a:p>
          <a:p>
            <a:pPr marL="1678305">
              <a:lnSpc>
                <a:spcPct val="100000"/>
              </a:lnSpc>
              <a:spcBef>
                <a:spcPts val="1405"/>
              </a:spcBef>
            </a:pPr>
            <a:r>
              <a:rPr dirty="0" sz="1150" spc="25" i="1">
                <a:latin typeface="Times New Roman"/>
                <a:cs typeface="Times New Roman"/>
              </a:rPr>
              <a:t>rn</a:t>
            </a:r>
            <a:r>
              <a:rPr dirty="0" baseline="34722" sz="1200" spc="37">
                <a:latin typeface="Times New Roman"/>
                <a:cs typeface="Times New Roman"/>
              </a:rPr>
              <a:t>2</a:t>
            </a:r>
            <a:endParaRPr baseline="34722"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82499" y="2901931"/>
            <a:ext cx="226060" cy="200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50" spc="85" i="1">
                <a:latin typeface="Times New Roman"/>
                <a:cs typeface="Times New Roman"/>
              </a:rPr>
              <a:t>i</a:t>
            </a:r>
            <a:r>
              <a:rPr dirty="0" sz="1150" spc="-60">
                <a:latin typeface="Symbol"/>
                <a:cs typeface="Symbol"/>
              </a:rPr>
              <a:t></a:t>
            </a:r>
            <a:r>
              <a:rPr dirty="0" sz="1150" spc="15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39128" y="2557720"/>
            <a:ext cx="1368425" cy="3251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950" spc="65">
                <a:latin typeface="Times New Roman"/>
                <a:cs typeface="Times New Roman"/>
              </a:rPr>
              <a:t>(</a:t>
            </a:r>
            <a:r>
              <a:rPr dirty="0" sz="1950" spc="35" i="1">
                <a:latin typeface="Times New Roman"/>
                <a:cs typeface="Times New Roman"/>
              </a:rPr>
              <a:t>a</a:t>
            </a:r>
            <a:r>
              <a:rPr dirty="0" sz="1950" spc="90" i="1">
                <a:latin typeface="Times New Roman"/>
                <a:cs typeface="Times New Roman"/>
              </a:rPr>
              <a:t> </a:t>
            </a:r>
            <a:r>
              <a:rPr dirty="0" sz="1950" spc="20">
                <a:latin typeface="Times New Roman"/>
                <a:cs typeface="Times New Roman"/>
              </a:rPr>
              <a:t>(</a:t>
            </a:r>
            <a:r>
              <a:rPr dirty="0" sz="1950" spc="105" i="1">
                <a:latin typeface="Times New Roman"/>
                <a:cs typeface="Times New Roman"/>
              </a:rPr>
              <a:t>i</a:t>
            </a:r>
            <a:r>
              <a:rPr dirty="0" sz="1950" spc="20">
                <a:latin typeface="Times New Roman"/>
                <a:cs typeface="Times New Roman"/>
              </a:rPr>
              <a:t>)</a:t>
            </a:r>
            <a:r>
              <a:rPr dirty="0" sz="1950" spc="-130">
                <a:latin typeface="Times New Roman"/>
                <a:cs typeface="Times New Roman"/>
              </a:rPr>
              <a:t> </a:t>
            </a:r>
            <a:r>
              <a:rPr dirty="0" sz="1950" spc="40">
                <a:latin typeface="Symbol"/>
                <a:cs typeface="Symbol"/>
              </a:rPr>
              <a:t></a:t>
            </a:r>
            <a:r>
              <a:rPr dirty="0" sz="1950" spc="-145">
                <a:latin typeface="Times New Roman"/>
                <a:cs typeface="Times New Roman"/>
              </a:rPr>
              <a:t> </a:t>
            </a:r>
            <a:r>
              <a:rPr dirty="0" sz="1950" spc="3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210" i="1">
                <a:latin typeface="Times New Roman"/>
                <a:cs typeface="Times New Roman"/>
              </a:rPr>
              <a:t> </a:t>
            </a:r>
            <a:r>
              <a:rPr dirty="0" sz="1950" spc="20">
                <a:latin typeface="Times New Roman"/>
                <a:cs typeface="Times New Roman"/>
              </a:rPr>
              <a:t>(</a:t>
            </a:r>
            <a:r>
              <a:rPr dirty="0" sz="1950" spc="110" i="1">
                <a:latin typeface="Times New Roman"/>
                <a:cs typeface="Times New Roman"/>
              </a:rPr>
              <a:t>i</a:t>
            </a:r>
            <a:r>
              <a:rPr dirty="0" sz="1950" spc="5">
                <a:latin typeface="Times New Roman"/>
                <a:cs typeface="Times New Roman"/>
              </a:rPr>
              <a:t>))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7067" y="2557720"/>
            <a:ext cx="1076325" cy="3251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950" spc="35" i="1">
                <a:latin typeface="Times New Roman"/>
                <a:cs typeface="Times New Roman"/>
              </a:rPr>
              <a:t>d</a:t>
            </a:r>
            <a:r>
              <a:rPr dirty="0" sz="1950" spc="-280" i="1">
                <a:latin typeface="Times New Roman"/>
                <a:cs typeface="Times New Roman"/>
              </a:rPr>
              <a:t> </a:t>
            </a:r>
            <a:r>
              <a:rPr dirty="0" sz="1950" spc="65">
                <a:latin typeface="Times New Roman"/>
                <a:cs typeface="Times New Roman"/>
              </a:rPr>
              <a:t>(</a:t>
            </a:r>
            <a:r>
              <a:rPr dirty="0" sz="1950" spc="35" i="1">
                <a:latin typeface="Times New Roman"/>
                <a:cs typeface="Times New Roman"/>
              </a:rPr>
              <a:t>a</a:t>
            </a:r>
            <a:r>
              <a:rPr dirty="0" sz="1950" spc="65" i="1">
                <a:latin typeface="Times New Roman"/>
                <a:cs typeface="Times New Roman"/>
              </a:rPr>
              <a:t> </a:t>
            </a:r>
            <a:r>
              <a:rPr dirty="0" sz="1950" spc="15">
                <a:latin typeface="Times New Roman"/>
                <a:cs typeface="Times New Roman"/>
              </a:rPr>
              <a:t>,</a:t>
            </a:r>
            <a:r>
              <a:rPr dirty="0" sz="1950" spc="-290">
                <a:latin typeface="Times New Roman"/>
                <a:cs typeface="Times New Roman"/>
              </a:rPr>
              <a:t> </a:t>
            </a:r>
            <a:r>
              <a:rPr dirty="0" sz="1950" spc="35" i="1">
                <a:latin typeface="Times New Roman"/>
                <a:cs typeface="Times New Roman"/>
              </a:rPr>
              <a:t>a</a:t>
            </a:r>
            <a:r>
              <a:rPr dirty="0" sz="1950" i="1">
                <a:latin typeface="Times New Roman"/>
                <a:cs typeface="Times New Roman"/>
              </a:rPr>
              <a:t> </a:t>
            </a:r>
            <a:r>
              <a:rPr dirty="0" sz="1950" spc="-185" i="1">
                <a:latin typeface="Times New Roman"/>
                <a:cs typeface="Times New Roman"/>
              </a:rPr>
              <a:t> </a:t>
            </a:r>
            <a:r>
              <a:rPr dirty="0" sz="1950" spc="20">
                <a:latin typeface="Times New Roman"/>
                <a:cs typeface="Times New Roman"/>
              </a:rPr>
              <a:t>)</a:t>
            </a:r>
            <a:r>
              <a:rPr dirty="0" sz="1950" spc="-25">
                <a:latin typeface="Times New Roman"/>
                <a:cs typeface="Times New Roman"/>
              </a:rPr>
              <a:t> </a:t>
            </a:r>
            <a:r>
              <a:rPr dirty="0" sz="1950" spc="40">
                <a:latin typeface="Symbol"/>
                <a:cs typeface="Symbol"/>
              </a:rPr>
              <a:t></a:t>
            </a:r>
            <a:endParaRPr sz="19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645" y="31496"/>
            <a:ext cx="79152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Application:</a:t>
            </a:r>
            <a:r>
              <a:rPr dirty="0" sz="4000" spc="-30"/>
              <a:t> </a:t>
            </a:r>
            <a:r>
              <a:rPr dirty="0" sz="4000" spc="-10"/>
              <a:t>Matching</a:t>
            </a:r>
            <a:r>
              <a:rPr dirty="0" sz="4000" spc="-5"/>
              <a:t> </a:t>
            </a:r>
            <a:r>
              <a:rPr dirty="0" sz="4000" spc="-10"/>
              <a:t>SIFT</a:t>
            </a:r>
            <a:r>
              <a:rPr dirty="0" sz="4000" spc="5"/>
              <a:t> </a:t>
            </a:r>
            <a:r>
              <a:rPr dirty="0" sz="4000" spc="-15"/>
              <a:t>descriptors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709409" y="1004696"/>
            <a:ext cx="234315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5" b="1">
                <a:latin typeface="Calibri"/>
                <a:cs typeface="Calibri"/>
              </a:rPr>
              <a:t>May</a:t>
            </a:r>
            <a:r>
              <a:rPr dirty="0" sz="3200" spc="-60" b="1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lead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to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many false </a:t>
            </a:r>
            <a:r>
              <a:rPr dirty="0" sz="3200" spc="-10">
                <a:latin typeface="Calibri"/>
                <a:cs typeface="Calibri"/>
              </a:rPr>
              <a:t> matches.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0" y="766526"/>
            <a:ext cx="6857940" cy="609147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381760" y="3443338"/>
            <a:ext cx="228600" cy="214629"/>
          </a:xfrm>
          <a:custGeom>
            <a:avLst/>
            <a:gdLst/>
            <a:ahLst/>
            <a:cxnLst/>
            <a:rect l="l" t="t" r="r" b="b"/>
            <a:pathLst>
              <a:path w="228600" h="214629">
                <a:moveTo>
                  <a:pt x="0" y="214261"/>
                </a:moveTo>
                <a:lnTo>
                  <a:pt x="228600" y="214261"/>
                </a:lnTo>
                <a:lnTo>
                  <a:pt x="228600" y="0"/>
                </a:lnTo>
                <a:lnTo>
                  <a:pt x="0" y="0"/>
                </a:lnTo>
                <a:lnTo>
                  <a:pt x="0" y="21426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19600" y="3230613"/>
            <a:ext cx="228600" cy="214629"/>
          </a:xfrm>
          <a:custGeom>
            <a:avLst/>
            <a:gdLst/>
            <a:ahLst/>
            <a:cxnLst/>
            <a:rect l="l" t="t" r="r" b="b"/>
            <a:pathLst>
              <a:path w="228600" h="214629">
                <a:moveTo>
                  <a:pt x="0" y="214261"/>
                </a:moveTo>
                <a:lnTo>
                  <a:pt x="228600" y="214261"/>
                </a:lnTo>
                <a:lnTo>
                  <a:pt x="228600" y="0"/>
                </a:lnTo>
                <a:lnTo>
                  <a:pt x="0" y="0"/>
                </a:lnTo>
                <a:lnTo>
                  <a:pt x="0" y="21426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76521" y="3550526"/>
            <a:ext cx="228600" cy="214629"/>
          </a:xfrm>
          <a:custGeom>
            <a:avLst/>
            <a:gdLst/>
            <a:ahLst/>
            <a:cxnLst/>
            <a:rect l="l" t="t" r="r" b="b"/>
            <a:pathLst>
              <a:path w="228600" h="214629">
                <a:moveTo>
                  <a:pt x="0" y="214261"/>
                </a:moveTo>
                <a:lnTo>
                  <a:pt x="228600" y="214261"/>
                </a:lnTo>
                <a:lnTo>
                  <a:pt x="228600" y="0"/>
                </a:lnTo>
                <a:lnTo>
                  <a:pt x="0" y="0"/>
                </a:lnTo>
                <a:lnTo>
                  <a:pt x="0" y="21426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90821" y="4114787"/>
            <a:ext cx="228600" cy="214629"/>
          </a:xfrm>
          <a:custGeom>
            <a:avLst/>
            <a:gdLst/>
            <a:ahLst/>
            <a:cxnLst/>
            <a:rect l="l" t="t" r="r" b="b"/>
            <a:pathLst>
              <a:path w="228600" h="214629">
                <a:moveTo>
                  <a:pt x="0" y="214261"/>
                </a:moveTo>
                <a:lnTo>
                  <a:pt x="228600" y="214261"/>
                </a:lnTo>
                <a:lnTo>
                  <a:pt x="228600" y="0"/>
                </a:lnTo>
                <a:lnTo>
                  <a:pt x="0" y="0"/>
                </a:lnTo>
                <a:lnTo>
                  <a:pt x="0" y="21426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150" y="496950"/>
            <a:ext cx="7904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Application:</a:t>
            </a:r>
            <a:r>
              <a:rPr dirty="0" sz="4000" spc="-30"/>
              <a:t> </a:t>
            </a:r>
            <a:r>
              <a:rPr dirty="0" sz="4000" spc="-15"/>
              <a:t>Matching</a:t>
            </a:r>
            <a:r>
              <a:rPr dirty="0" sz="4000" spc="-20"/>
              <a:t> </a:t>
            </a:r>
            <a:r>
              <a:rPr dirty="0" sz="4000" spc="-10"/>
              <a:t>SIFT</a:t>
            </a:r>
            <a:r>
              <a:rPr dirty="0" sz="4000" spc="-5"/>
              <a:t> </a:t>
            </a:r>
            <a:r>
              <a:rPr dirty="0" sz="4000" spc="-15"/>
              <a:t>descriptors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607642"/>
            <a:ext cx="7912734" cy="35388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1905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5">
                <a:latin typeface="Calibri"/>
                <a:cs typeface="Calibri"/>
              </a:rPr>
              <a:t>Consider</a:t>
            </a:r>
            <a:r>
              <a:rPr dirty="0" sz="3200">
                <a:latin typeface="Calibri"/>
                <a:cs typeface="Calibri"/>
              </a:rPr>
              <a:t> the </a:t>
            </a:r>
            <a:r>
              <a:rPr dirty="0" sz="3200" spc="-15">
                <a:latin typeface="Calibri"/>
                <a:cs typeface="Calibri"/>
              </a:rPr>
              <a:t>match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between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keypoints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to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be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valid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if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only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if the </a:t>
            </a:r>
            <a:r>
              <a:rPr dirty="0" sz="3200" spc="-10">
                <a:latin typeface="Calibri"/>
                <a:cs typeface="Calibri"/>
              </a:rPr>
              <a:t>second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nearest 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neighbor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distance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(SNND) </a:t>
            </a:r>
            <a:r>
              <a:rPr dirty="0" sz="3200">
                <a:latin typeface="Calibri"/>
                <a:cs typeface="Calibri"/>
              </a:rPr>
              <a:t>in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image </a:t>
            </a:r>
            <a:r>
              <a:rPr dirty="0" sz="3200">
                <a:latin typeface="Calibri"/>
                <a:cs typeface="Calibri"/>
              </a:rPr>
              <a:t>2 is 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sufficiently </a:t>
            </a:r>
            <a:r>
              <a:rPr dirty="0" sz="3200" spc="-10" b="1">
                <a:latin typeface="Calibri"/>
                <a:cs typeface="Calibri"/>
              </a:rPr>
              <a:t>larger </a:t>
            </a:r>
            <a:r>
              <a:rPr dirty="0" sz="3200">
                <a:latin typeface="Calibri"/>
                <a:cs typeface="Calibri"/>
              </a:rPr>
              <a:t>than the </a:t>
            </a:r>
            <a:r>
              <a:rPr dirty="0" sz="3200" spc="-15">
                <a:latin typeface="Calibri"/>
                <a:cs typeface="Calibri"/>
              </a:rPr>
              <a:t>nearest </a:t>
            </a:r>
            <a:r>
              <a:rPr dirty="0" sz="3200" spc="-5">
                <a:latin typeface="Calibri"/>
                <a:cs typeface="Calibri"/>
              </a:rPr>
              <a:t>neighbor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distance</a:t>
            </a:r>
            <a:r>
              <a:rPr dirty="0" sz="3200" spc="-5">
                <a:latin typeface="Calibri"/>
                <a:cs typeface="Calibri"/>
              </a:rPr>
              <a:t> (NND).</a:t>
            </a:r>
            <a:endParaRPr sz="32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5">
                <a:latin typeface="Calibri"/>
                <a:cs typeface="Calibri"/>
              </a:rPr>
              <a:t>Accept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match</a:t>
            </a:r>
            <a:r>
              <a:rPr dirty="0" sz="3200">
                <a:latin typeface="Calibri"/>
                <a:cs typeface="Calibri"/>
              </a:rPr>
              <a:t> as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valid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if</a:t>
            </a:r>
            <a:r>
              <a:rPr dirty="0" sz="3200" spc="-5">
                <a:latin typeface="Calibri"/>
                <a:cs typeface="Calibri"/>
              </a:rPr>
              <a:t> SNND/NND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&gt;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0.8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(see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next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slide).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325" y="1181100"/>
            <a:ext cx="7747000" cy="47053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3594" y="17780"/>
            <a:ext cx="44469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Image</a:t>
            </a:r>
            <a:r>
              <a:rPr dirty="0" sz="1800" spc="-20">
                <a:latin typeface="Calibri"/>
                <a:cs typeface="Calibri"/>
              </a:rPr>
              <a:t> taken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 </a:t>
            </a:r>
            <a:r>
              <a:rPr dirty="0" sz="1800" spc="-20">
                <a:latin typeface="Calibri"/>
                <a:cs typeface="Calibri"/>
              </a:rPr>
              <a:t>D.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Lowe,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“Distinctive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Features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Scale-Invariant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Points”,</a:t>
            </a:r>
            <a:r>
              <a:rPr dirty="0" sz="1800" spc="-5">
                <a:latin typeface="Calibri"/>
                <a:cs typeface="Calibri"/>
              </a:rPr>
              <a:t> IJCV</a:t>
            </a:r>
            <a:r>
              <a:rPr dirty="0" sz="1800">
                <a:latin typeface="Calibri"/>
                <a:cs typeface="Calibri"/>
              </a:rPr>
              <a:t> 2004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Application:</a:t>
            </a:r>
            <a:r>
              <a:rPr dirty="0" spc="-25"/>
              <a:t> </a:t>
            </a:r>
            <a:r>
              <a:rPr dirty="0" spc="-5"/>
              <a:t>Object</a:t>
            </a:r>
            <a:r>
              <a:rPr dirty="0" spc="-20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50365"/>
            <a:ext cx="7639050" cy="2562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5" b="1">
                <a:latin typeface="Calibri"/>
                <a:cs typeface="Calibri"/>
              </a:rPr>
              <a:t>Input</a:t>
            </a:r>
            <a:r>
              <a:rPr dirty="0" sz="3200" spc="-3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(1):</a:t>
            </a:r>
            <a:r>
              <a:rPr dirty="0" sz="3200" spc="20" b="1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reference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database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images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various objects. </a:t>
            </a:r>
            <a:r>
              <a:rPr dirty="0" sz="3200" spc="-10">
                <a:latin typeface="Calibri"/>
                <a:cs typeface="Calibri"/>
              </a:rPr>
              <a:t>Each image </a:t>
            </a:r>
            <a:r>
              <a:rPr dirty="0" sz="3200">
                <a:latin typeface="Calibri"/>
                <a:cs typeface="Calibri"/>
              </a:rPr>
              <a:t>is labeled </a:t>
            </a:r>
            <a:r>
              <a:rPr dirty="0" sz="3200" spc="-5">
                <a:latin typeface="Calibri"/>
                <a:cs typeface="Calibri"/>
              </a:rPr>
              <a:t>by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object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name </a:t>
            </a:r>
            <a:r>
              <a:rPr dirty="0" sz="3200">
                <a:latin typeface="Calibri"/>
                <a:cs typeface="Calibri"/>
              </a:rPr>
              <a:t>and </a:t>
            </a:r>
            <a:r>
              <a:rPr dirty="0" sz="3200" spc="-5">
                <a:latin typeface="Calibri"/>
                <a:cs typeface="Calibri"/>
              </a:rPr>
              <a:t>object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pose </a:t>
            </a:r>
            <a:r>
              <a:rPr dirty="0" sz="3200">
                <a:latin typeface="Calibri"/>
                <a:cs typeface="Calibri"/>
              </a:rPr>
              <a:t>+ </a:t>
            </a:r>
            <a:r>
              <a:rPr dirty="0" sz="3200" spc="-5">
                <a:latin typeface="Calibri"/>
                <a:cs typeface="Calibri"/>
              </a:rPr>
              <a:t>scale.</a:t>
            </a:r>
            <a:endParaRPr sz="3200">
              <a:latin typeface="Calibri"/>
              <a:cs typeface="Calibri"/>
            </a:endParaRPr>
          </a:p>
          <a:p>
            <a:pPr marL="355600" marR="71755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5" b="1">
                <a:latin typeface="Calibri"/>
                <a:cs typeface="Calibri"/>
              </a:rPr>
              <a:t>Input (2): </a:t>
            </a:r>
            <a:r>
              <a:rPr dirty="0" sz="3200">
                <a:latin typeface="Calibri"/>
                <a:cs typeface="Calibri"/>
              </a:rPr>
              <a:t>Query </a:t>
            </a:r>
            <a:r>
              <a:rPr dirty="0" sz="3200" spc="-5">
                <a:latin typeface="Calibri"/>
                <a:cs typeface="Calibri"/>
              </a:rPr>
              <a:t>images </a:t>
            </a:r>
            <a:r>
              <a:rPr dirty="0" sz="3200">
                <a:latin typeface="Calibri"/>
                <a:cs typeface="Calibri"/>
              </a:rPr>
              <a:t>in which </a:t>
            </a:r>
            <a:r>
              <a:rPr dirty="0" sz="3200" spc="-10">
                <a:latin typeface="Calibri"/>
                <a:cs typeface="Calibri"/>
              </a:rPr>
              <a:t>you </a:t>
            </a:r>
            <a:r>
              <a:rPr dirty="0" sz="3200" spc="-15">
                <a:latin typeface="Calibri"/>
                <a:cs typeface="Calibri"/>
              </a:rPr>
              <a:t>locate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one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or </a:t>
            </a:r>
            <a:r>
              <a:rPr dirty="0" sz="3200" spc="-10">
                <a:latin typeface="Calibri"/>
                <a:cs typeface="Calibri"/>
              </a:rPr>
              <a:t>more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these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objects.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3734689"/>
            <a:ext cx="3886200" cy="3123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05400"/>
            <a:ext cx="1783207" cy="17525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962450"/>
            <a:ext cx="1752600" cy="109113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200273" y="3124073"/>
            <a:ext cx="1600835" cy="1524635"/>
          </a:xfrm>
          <a:custGeom>
            <a:avLst/>
            <a:gdLst/>
            <a:ahLst/>
            <a:cxnLst/>
            <a:rect l="l" t="t" r="r" b="b"/>
            <a:pathLst>
              <a:path w="1600835" h="1524635">
                <a:moveTo>
                  <a:pt x="1388020" y="1423683"/>
                </a:moveTo>
                <a:lnTo>
                  <a:pt x="1378886" y="1427114"/>
                </a:lnTo>
                <a:lnTo>
                  <a:pt x="1371728" y="1433712"/>
                </a:lnTo>
                <a:lnTo>
                  <a:pt x="1367536" y="1442846"/>
                </a:lnTo>
                <a:lnTo>
                  <a:pt x="1367168" y="1452897"/>
                </a:lnTo>
                <a:lnTo>
                  <a:pt x="1370599" y="1462008"/>
                </a:lnTo>
                <a:lnTo>
                  <a:pt x="1377197" y="1469189"/>
                </a:lnTo>
                <a:lnTo>
                  <a:pt x="1386331" y="1473453"/>
                </a:lnTo>
                <a:lnTo>
                  <a:pt x="1600453" y="1524253"/>
                </a:lnTo>
                <a:lnTo>
                  <a:pt x="1595708" y="1507870"/>
                </a:lnTo>
                <a:lnTo>
                  <a:pt x="1546352" y="1507870"/>
                </a:lnTo>
                <a:lnTo>
                  <a:pt x="1478273" y="1443030"/>
                </a:lnTo>
                <a:lnTo>
                  <a:pt x="1398142" y="1424051"/>
                </a:lnTo>
                <a:lnTo>
                  <a:pt x="1388020" y="1423683"/>
                </a:lnTo>
                <a:close/>
              </a:path>
              <a:path w="1600835" h="1524635">
                <a:moveTo>
                  <a:pt x="1478273" y="1443030"/>
                </a:moveTo>
                <a:lnTo>
                  <a:pt x="1546352" y="1507870"/>
                </a:lnTo>
                <a:lnTo>
                  <a:pt x="1557230" y="1496440"/>
                </a:lnTo>
                <a:lnTo>
                  <a:pt x="1539493" y="1496440"/>
                </a:lnTo>
                <a:lnTo>
                  <a:pt x="1527406" y="1454668"/>
                </a:lnTo>
                <a:lnTo>
                  <a:pt x="1478273" y="1443030"/>
                </a:lnTo>
                <a:close/>
              </a:path>
              <a:path w="1600835" h="1524635">
                <a:moveTo>
                  <a:pt x="1517844" y="1294745"/>
                </a:moveTo>
                <a:lnTo>
                  <a:pt x="1507743" y="1295527"/>
                </a:lnTo>
                <a:lnTo>
                  <a:pt x="1498812" y="1300216"/>
                </a:lnTo>
                <a:lnTo>
                  <a:pt x="1492583" y="1307703"/>
                </a:lnTo>
                <a:lnTo>
                  <a:pt x="1489616" y="1316976"/>
                </a:lnTo>
                <a:lnTo>
                  <a:pt x="1490472" y="1327022"/>
                </a:lnTo>
                <a:lnTo>
                  <a:pt x="1513404" y="1406275"/>
                </a:lnTo>
                <a:lnTo>
                  <a:pt x="1581403" y="1471040"/>
                </a:lnTo>
                <a:lnTo>
                  <a:pt x="1546352" y="1507870"/>
                </a:lnTo>
                <a:lnTo>
                  <a:pt x="1595708" y="1507870"/>
                </a:lnTo>
                <a:lnTo>
                  <a:pt x="1539239" y="1312926"/>
                </a:lnTo>
                <a:lnTo>
                  <a:pt x="1534568" y="1303992"/>
                </a:lnTo>
                <a:lnTo>
                  <a:pt x="1527111" y="1297749"/>
                </a:lnTo>
                <a:lnTo>
                  <a:pt x="1517844" y="1294745"/>
                </a:lnTo>
                <a:close/>
              </a:path>
              <a:path w="1600835" h="1524635">
                <a:moveTo>
                  <a:pt x="1527406" y="1454668"/>
                </a:moveTo>
                <a:lnTo>
                  <a:pt x="1539493" y="1496440"/>
                </a:lnTo>
                <a:lnTo>
                  <a:pt x="1569719" y="1464690"/>
                </a:lnTo>
                <a:lnTo>
                  <a:pt x="1527406" y="1454668"/>
                </a:lnTo>
                <a:close/>
              </a:path>
              <a:path w="1600835" h="1524635">
                <a:moveTo>
                  <a:pt x="1513404" y="1406275"/>
                </a:moveTo>
                <a:lnTo>
                  <a:pt x="1527406" y="1454668"/>
                </a:lnTo>
                <a:lnTo>
                  <a:pt x="1569719" y="1464690"/>
                </a:lnTo>
                <a:lnTo>
                  <a:pt x="1539493" y="1496440"/>
                </a:lnTo>
                <a:lnTo>
                  <a:pt x="1557230" y="1496440"/>
                </a:lnTo>
                <a:lnTo>
                  <a:pt x="1581403" y="1471040"/>
                </a:lnTo>
                <a:lnTo>
                  <a:pt x="1513404" y="1406275"/>
                </a:lnTo>
                <a:close/>
              </a:path>
              <a:path w="1600835" h="1524635">
                <a:moveTo>
                  <a:pt x="73076" y="69592"/>
                </a:moveTo>
                <a:lnTo>
                  <a:pt x="87073" y="118001"/>
                </a:lnTo>
                <a:lnTo>
                  <a:pt x="1478273" y="1443030"/>
                </a:lnTo>
                <a:lnTo>
                  <a:pt x="1527406" y="1454668"/>
                </a:lnTo>
                <a:lnTo>
                  <a:pt x="1513404" y="1406275"/>
                </a:lnTo>
                <a:lnTo>
                  <a:pt x="122180" y="81223"/>
                </a:lnTo>
                <a:lnTo>
                  <a:pt x="73076" y="69592"/>
                </a:lnTo>
                <a:close/>
              </a:path>
              <a:path w="1600835" h="1524635">
                <a:moveTo>
                  <a:pt x="0" y="0"/>
                </a:moveTo>
                <a:lnTo>
                  <a:pt x="61213" y="211327"/>
                </a:lnTo>
                <a:lnTo>
                  <a:pt x="65885" y="220261"/>
                </a:lnTo>
                <a:lnTo>
                  <a:pt x="73342" y="226504"/>
                </a:lnTo>
                <a:lnTo>
                  <a:pt x="82609" y="229508"/>
                </a:lnTo>
                <a:lnTo>
                  <a:pt x="92710" y="228726"/>
                </a:lnTo>
                <a:lnTo>
                  <a:pt x="101641" y="224037"/>
                </a:lnTo>
                <a:lnTo>
                  <a:pt x="107870" y="216550"/>
                </a:lnTo>
                <a:lnTo>
                  <a:pt x="110837" y="207277"/>
                </a:lnTo>
                <a:lnTo>
                  <a:pt x="109981" y="197230"/>
                </a:lnTo>
                <a:lnTo>
                  <a:pt x="87073" y="118001"/>
                </a:lnTo>
                <a:lnTo>
                  <a:pt x="19050" y="53212"/>
                </a:lnTo>
                <a:lnTo>
                  <a:pt x="54101" y="16382"/>
                </a:lnTo>
                <a:lnTo>
                  <a:pt x="69054" y="16382"/>
                </a:lnTo>
                <a:lnTo>
                  <a:pt x="0" y="0"/>
                </a:lnTo>
                <a:close/>
              </a:path>
              <a:path w="1600835" h="1524635">
                <a:moveTo>
                  <a:pt x="54101" y="16382"/>
                </a:moveTo>
                <a:lnTo>
                  <a:pt x="19050" y="53212"/>
                </a:lnTo>
                <a:lnTo>
                  <a:pt x="87073" y="118001"/>
                </a:lnTo>
                <a:lnTo>
                  <a:pt x="73076" y="69592"/>
                </a:lnTo>
                <a:lnTo>
                  <a:pt x="30733" y="59562"/>
                </a:lnTo>
                <a:lnTo>
                  <a:pt x="60960" y="27686"/>
                </a:lnTo>
                <a:lnTo>
                  <a:pt x="65969" y="27686"/>
                </a:lnTo>
                <a:lnTo>
                  <a:pt x="54101" y="16382"/>
                </a:lnTo>
                <a:close/>
              </a:path>
              <a:path w="1600835" h="1524635">
                <a:moveTo>
                  <a:pt x="69054" y="16382"/>
                </a:moveTo>
                <a:lnTo>
                  <a:pt x="54101" y="16382"/>
                </a:lnTo>
                <a:lnTo>
                  <a:pt x="122180" y="81223"/>
                </a:lnTo>
                <a:lnTo>
                  <a:pt x="202311" y="100202"/>
                </a:lnTo>
                <a:lnTo>
                  <a:pt x="212433" y="100570"/>
                </a:lnTo>
                <a:lnTo>
                  <a:pt x="221567" y="97139"/>
                </a:lnTo>
                <a:lnTo>
                  <a:pt x="228725" y="90541"/>
                </a:lnTo>
                <a:lnTo>
                  <a:pt x="232917" y="81406"/>
                </a:lnTo>
                <a:lnTo>
                  <a:pt x="233285" y="71302"/>
                </a:lnTo>
                <a:lnTo>
                  <a:pt x="229854" y="62198"/>
                </a:lnTo>
                <a:lnTo>
                  <a:pt x="223256" y="55046"/>
                </a:lnTo>
                <a:lnTo>
                  <a:pt x="214122" y="50800"/>
                </a:lnTo>
                <a:lnTo>
                  <a:pt x="69054" y="16382"/>
                </a:lnTo>
                <a:close/>
              </a:path>
              <a:path w="1600835" h="1524635">
                <a:moveTo>
                  <a:pt x="65969" y="27686"/>
                </a:moveTo>
                <a:lnTo>
                  <a:pt x="60960" y="27686"/>
                </a:lnTo>
                <a:lnTo>
                  <a:pt x="73076" y="69592"/>
                </a:lnTo>
                <a:lnTo>
                  <a:pt x="122180" y="81223"/>
                </a:lnTo>
                <a:lnTo>
                  <a:pt x="65969" y="27686"/>
                </a:lnTo>
                <a:close/>
              </a:path>
              <a:path w="1600835" h="1524635">
                <a:moveTo>
                  <a:pt x="60960" y="27686"/>
                </a:moveTo>
                <a:lnTo>
                  <a:pt x="30733" y="59562"/>
                </a:lnTo>
                <a:lnTo>
                  <a:pt x="73076" y="69592"/>
                </a:lnTo>
                <a:lnTo>
                  <a:pt x="60960" y="2768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Application:</a:t>
            </a:r>
            <a:r>
              <a:rPr dirty="0" spc="-25"/>
              <a:t> </a:t>
            </a:r>
            <a:r>
              <a:rPr dirty="0" spc="-5"/>
              <a:t>Object</a:t>
            </a:r>
            <a:r>
              <a:rPr dirty="0" spc="-20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50365"/>
            <a:ext cx="8072755" cy="5294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62357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Compute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store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keypoints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their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descriptors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for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each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image </a:t>
            </a:r>
            <a:r>
              <a:rPr dirty="0" sz="3200">
                <a:latin typeface="Calibri"/>
                <a:cs typeface="Calibri"/>
              </a:rPr>
              <a:t>in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reference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database.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400">
              <a:latin typeface="Calibri"/>
              <a:cs typeface="Calibri"/>
            </a:endParaRPr>
          </a:p>
          <a:p>
            <a:pPr marL="355600" marR="495934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Compute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keypoint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descriptors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for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 query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image.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4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For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each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keypoint,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find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nearest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matching 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descriptor </a:t>
            </a:r>
            <a:r>
              <a:rPr dirty="0" sz="3200" spc="-5">
                <a:latin typeface="Calibri"/>
                <a:cs typeface="Calibri"/>
              </a:rPr>
              <a:t>in </a:t>
            </a:r>
            <a:r>
              <a:rPr dirty="0" sz="3200">
                <a:latin typeface="Calibri"/>
                <a:cs typeface="Calibri"/>
              </a:rPr>
              <a:t>each </a:t>
            </a:r>
            <a:r>
              <a:rPr dirty="0" sz="3200" spc="-5">
                <a:latin typeface="Calibri"/>
                <a:cs typeface="Calibri"/>
              </a:rPr>
              <a:t>image </a:t>
            </a:r>
            <a:r>
              <a:rPr dirty="0" sz="3200">
                <a:latin typeface="Calibri"/>
                <a:cs typeface="Calibri"/>
              </a:rPr>
              <a:t>of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20">
                <a:latin typeface="Calibri"/>
                <a:cs typeface="Calibri"/>
              </a:rPr>
              <a:t>reference 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database </a:t>
            </a:r>
            <a:r>
              <a:rPr dirty="0" sz="3200" spc="-5">
                <a:latin typeface="Calibri"/>
                <a:cs typeface="Calibri"/>
              </a:rPr>
              <a:t>subject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to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5">
                <a:latin typeface="Calibri"/>
                <a:cs typeface="Calibri"/>
              </a:rPr>
              <a:t> SNND/NND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constraint.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Application:</a:t>
            </a:r>
            <a:r>
              <a:rPr dirty="0" spc="-25"/>
              <a:t> </a:t>
            </a:r>
            <a:r>
              <a:rPr dirty="0" spc="-5"/>
              <a:t>Object</a:t>
            </a:r>
            <a:r>
              <a:rPr dirty="0" spc="-20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50365"/>
            <a:ext cx="8598535" cy="2562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Collect all </a:t>
            </a:r>
            <a:r>
              <a:rPr dirty="0" sz="3200" spc="-20">
                <a:latin typeface="Calibri"/>
                <a:cs typeface="Calibri"/>
              </a:rPr>
              <a:t>keypoints </a:t>
            </a:r>
            <a:r>
              <a:rPr dirty="0" sz="3200">
                <a:latin typeface="Calibri"/>
                <a:cs typeface="Calibri"/>
              </a:rPr>
              <a:t>in the </a:t>
            </a:r>
            <a:r>
              <a:rPr dirty="0" sz="3200" spc="-5">
                <a:latin typeface="Calibri"/>
                <a:cs typeface="Calibri"/>
              </a:rPr>
              <a:t>query image that </a:t>
            </a:r>
            <a:r>
              <a:rPr dirty="0" sz="3200" spc="-15">
                <a:latin typeface="Calibri"/>
                <a:cs typeface="Calibri"/>
              </a:rPr>
              <a:t>“vote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15">
                <a:latin typeface="Calibri"/>
                <a:cs typeface="Calibri"/>
              </a:rPr>
              <a:t>for”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5">
                <a:latin typeface="Calibri"/>
                <a:cs typeface="Calibri"/>
              </a:rPr>
              <a:t>particular pose </a:t>
            </a:r>
            <a:r>
              <a:rPr dirty="0" sz="3200" spc="-30">
                <a:latin typeface="Calibri"/>
                <a:cs typeface="Calibri"/>
              </a:rPr>
              <a:t>for </a:t>
            </a:r>
            <a:r>
              <a:rPr dirty="0" sz="3200" spc="-5">
                <a:latin typeface="Calibri"/>
                <a:cs typeface="Calibri"/>
              </a:rPr>
              <a:t>object </a:t>
            </a:r>
            <a:r>
              <a:rPr dirty="0" sz="3200">
                <a:latin typeface="Calibri"/>
                <a:cs typeface="Calibri"/>
              </a:rPr>
              <a:t>X in </a:t>
            </a: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20">
                <a:latin typeface="Calibri"/>
                <a:cs typeface="Calibri"/>
              </a:rPr>
              <a:t>reference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database.</a:t>
            </a:r>
            <a:endParaRPr sz="3200">
              <a:latin typeface="Calibri"/>
              <a:cs typeface="Calibri"/>
            </a:endParaRPr>
          </a:p>
          <a:p>
            <a:pPr algn="just" marL="355600" marR="189865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“Vote </a:t>
            </a:r>
            <a:r>
              <a:rPr dirty="0" sz="3200" spc="-30">
                <a:latin typeface="Calibri"/>
                <a:cs typeface="Calibri"/>
              </a:rPr>
              <a:t>for </a:t>
            </a:r>
            <a:r>
              <a:rPr dirty="0" sz="3200" spc="-5">
                <a:latin typeface="Calibri"/>
                <a:cs typeface="Calibri"/>
              </a:rPr>
              <a:t>pose </a:t>
            </a:r>
            <a:r>
              <a:rPr dirty="0" sz="3200">
                <a:latin typeface="Calibri"/>
                <a:cs typeface="Calibri"/>
              </a:rPr>
              <a:t>abc </a:t>
            </a:r>
            <a:r>
              <a:rPr dirty="0" sz="3200" spc="-5">
                <a:latin typeface="Calibri"/>
                <a:cs typeface="Calibri"/>
              </a:rPr>
              <a:t>of object </a:t>
            </a:r>
            <a:r>
              <a:rPr dirty="0" sz="3200" spc="-10">
                <a:latin typeface="Calibri"/>
                <a:cs typeface="Calibri"/>
              </a:rPr>
              <a:t>X” </a:t>
            </a:r>
            <a:r>
              <a:rPr dirty="0" sz="3200">
                <a:latin typeface="Calibri"/>
                <a:cs typeface="Calibri"/>
              </a:rPr>
              <a:t>= </a:t>
            </a:r>
            <a:r>
              <a:rPr dirty="0" sz="3200" spc="-20">
                <a:latin typeface="Calibri"/>
                <a:cs typeface="Calibri"/>
              </a:rPr>
              <a:t>“have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15">
                <a:latin typeface="Calibri"/>
                <a:cs typeface="Calibri"/>
              </a:rPr>
              <a:t>nearest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neighbor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image</a:t>
            </a:r>
            <a:r>
              <a:rPr dirty="0" sz="3200">
                <a:latin typeface="Calibri"/>
                <a:cs typeface="Calibri"/>
              </a:rPr>
              <a:t> of</a:t>
            </a:r>
            <a:r>
              <a:rPr dirty="0" sz="3200" spc="-5">
                <a:latin typeface="Calibri"/>
                <a:cs typeface="Calibri"/>
              </a:rPr>
              <a:t> object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X with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pose</a:t>
            </a:r>
            <a:r>
              <a:rPr dirty="0" sz="3200">
                <a:latin typeface="Calibri"/>
                <a:cs typeface="Calibri"/>
              </a:rPr>
              <a:t> θ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(say)”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Application:</a:t>
            </a:r>
            <a:r>
              <a:rPr dirty="0" spc="-25"/>
              <a:t> </a:t>
            </a:r>
            <a:r>
              <a:rPr dirty="0" spc="-5"/>
              <a:t>Object</a:t>
            </a:r>
            <a:r>
              <a:rPr dirty="0" spc="-20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8440" y="1151890"/>
            <a:ext cx="844486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0" marR="177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7665" algn="l"/>
                <a:tab pos="368300" algn="l"/>
              </a:tabLst>
            </a:pPr>
            <a:r>
              <a:rPr dirty="0" sz="3000" spc="-15">
                <a:latin typeface="Calibri"/>
                <a:cs typeface="Calibri"/>
              </a:rPr>
              <a:t>Estimate </a:t>
            </a:r>
            <a:r>
              <a:rPr dirty="0" sz="3000">
                <a:latin typeface="Calibri"/>
                <a:cs typeface="Calibri"/>
              </a:rPr>
              <a:t>an </a:t>
            </a:r>
            <a:r>
              <a:rPr dirty="0" sz="3000" spc="-15">
                <a:latin typeface="Calibri"/>
                <a:cs typeface="Calibri"/>
              </a:rPr>
              <a:t>affine transformation </a:t>
            </a:r>
            <a:r>
              <a:rPr dirty="0" sz="3000" spc="-10">
                <a:latin typeface="Calibri"/>
                <a:cs typeface="Calibri"/>
              </a:rPr>
              <a:t>between </a:t>
            </a:r>
            <a:r>
              <a:rPr dirty="0" sz="3000" spc="-20">
                <a:latin typeface="Calibri"/>
                <a:cs typeface="Calibri"/>
              </a:rPr>
              <a:t>keypoint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locations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(x</a:t>
            </a:r>
            <a:r>
              <a:rPr dirty="0" baseline="-20833" sz="3000" spc="-7">
                <a:latin typeface="Calibri"/>
                <a:cs typeface="Calibri"/>
              </a:rPr>
              <a:t>i</a:t>
            </a:r>
            <a:r>
              <a:rPr dirty="0" sz="3000" spc="-5">
                <a:latin typeface="Calibri"/>
                <a:cs typeface="Calibri"/>
              </a:rPr>
              <a:t>,y</a:t>
            </a:r>
            <a:r>
              <a:rPr dirty="0" baseline="-20833" sz="3000" spc="-7">
                <a:latin typeface="Calibri"/>
                <a:cs typeface="Calibri"/>
              </a:rPr>
              <a:t>i</a:t>
            </a:r>
            <a:r>
              <a:rPr dirty="0" sz="3000" spc="-5">
                <a:latin typeface="Calibri"/>
                <a:cs typeface="Calibri"/>
              </a:rPr>
              <a:t>)</a:t>
            </a:r>
            <a:r>
              <a:rPr dirty="0" sz="3000" spc="30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from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10">
                <a:latin typeface="Calibri"/>
                <a:cs typeface="Calibri"/>
              </a:rPr>
              <a:t> query</a:t>
            </a:r>
            <a:r>
              <a:rPr dirty="0" sz="3000" spc="2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image</a:t>
            </a:r>
            <a:r>
              <a:rPr dirty="0" sz="3000" spc="-1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and </a:t>
            </a:r>
            <a:r>
              <a:rPr dirty="0" sz="3000" spc="-25">
                <a:latin typeface="Calibri"/>
                <a:cs typeface="Calibri"/>
              </a:rPr>
              <a:t>keypoint 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locations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(u</a:t>
            </a:r>
            <a:r>
              <a:rPr dirty="0" baseline="-20833" sz="3000" spc="-7">
                <a:latin typeface="Calibri"/>
                <a:cs typeface="Calibri"/>
              </a:rPr>
              <a:t>i</a:t>
            </a:r>
            <a:r>
              <a:rPr dirty="0" sz="3000" spc="-5">
                <a:latin typeface="Calibri"/>
                <a:cs typeface="Calibri"/>
              </a:rPr>
              <a:t>,v</a:t>
            </a:r>
            <a:r>
              <a:rPr dirty="0" baseline="-20833" sz="3000" spc="-7">
                <a:latin typeface="Calibri"/>
                <a:cs typeface="Calibri"/>
              </a:rPr>
              <a:t>i</a:t>
            </a:r>
            <a:r>
              <a:rPr dirty="0" sz="3000" spc="-5">
                <a:latin typeface="Calibri"/>
                <a:cs typeface="Calibri"/>
              </a:rPr>
              <a:t>)</a:t>
            </a:r>
            <a:r>
              <a:rPr dirty="0" sz="3000" spc="20">
                <a:latin typeface="Calibri"/>
                <a:cs typeface="Calibri"/>
              </a:rPr>
              <a:t> </a:t>
            </a:r>
            <a:r>
              <a:rPr dirty="0" sz="3000" spc="-25">
                <a:latin typeface="Calibri"/>
                <a:cs typeface="Calibri"/>
              </a:rPr>
              <a:t>for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each</a:t>
            </a:r>
            <a:r>
              <a:rPr dirty="0" sz="3000" spc="-1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candidate</a:t>
            </a:r>
            <a:r>
              <a:rPr dirty="0" sz="3000" spc="-10">
                <a:latin typeface="Calibri"/>
                <a:cs typeface="Calibri"/>
              </a:rPr>
              <a:t> </a:t>
            </a:r>
            <a:r>
              <a:rPr dirty="0" sz="3000" spc="-25">
                <a:latin typeface="Calibri"/>
                <a:cs typeface="Calibri"/>
              </a:rPr>
              <a:t>reference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image.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3712845"/>
            <a:ext cx="8664575" cy="2312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30">
                <a:latin typeface="Calibri"/>
                <a:cs typeface="Calibri"/>
              </a:rPr>
              <a:t>Verify </a:t>
            </a:r>
            <a:r>
              <a:rPr dirty="0" sz="3000">
                <a:latin typeface="Calibri"/>
                <a:cs typeface="Calibri"/>
              </a:rPr>
              <a:t>the </a:t>
            </a:r>
            <a:r>
              <a:rPr dirty="0" sz="3000" spc="-15">
                <a:latin typeface="Calibri"/>
                <a:cs typeface="Calibri"/>
              </a:rPr>
              <a:t>affine transformation: </a:t>
            </a:r>
            <a:r>
              <a:rPr dirty="0" sz="3000">
                <a:latin typeface="Calibri"/>
                <a:cs typeface="Calibri"/>
              </a:rPr>
              <a:t>apply the </a:t>
            </a:r>
            <a:r>
              <a:rPr dirty="0" sz="3000" spc="-20">
                <a:latin typeface="Calibri"/>
                <a:cs typeface="Calibri"/>
              </a:rPr>
              <a:t>transform </a:t>
            </a:r>
            <a:r>
              <a:rPr dirty="0" sz="3000" spc="-15">
                <a:latin typeface="Calibri"/>
                <a:cs typeface="Calibri"/>
              </a:rPr>
              <a:t> to</a:t>
            </a:r>
            <a:r>
              <a:rPr dirty="0" sz="3000" spc="7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100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keypoints</a:t>
            </a:r>
            <a:r>
              <a:rPr dirty="0" sz="3000" spc="114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and</a:t>
            </a:r>
            <a:r>
              <a:rPr dirty="0" sz="3000" spc="9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compute</a:t>
            </a:r>
            <a:r>
              <a:rPr dirty="0" sz="3000" spc="9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100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difference 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between </a:t>
            </a:r>
            <a:r>
              <a:rPr dirty="0" sz="3000">
                <a:latin typeface="Calibri"/>
                <a:cs typeface="Calibri"/>
              </a:rPr>
              <a:t>the </a:t>
            </a:r>
            <a:r>
              <a:rPr dirty="0" sz="3000" spc="-20">
                <a:latin typeface="Calibri"/>
                <a:cs typeface="Calibri"/>
              </a:rPr>
              <a:t>transformed </a:t>
            </a:r>
            <a:r>
              <a:rPr dirty="0" sz="3000">
                <a:latin typeface="Calibri"/>
                <a:cs typeface="Calibri"/>
              </a:rPr>
              <a:t>and </a:t>
            </a:r>
            <a:r>
              <a:rPr dirty="0" sz="3000" spc="-20">
                <a:latin typeface="Calibri"/>
                <a:cs typeface="Calibri"/>
              </a:rPr>
              <a:t>target </a:t>
            </a:r>
            <a:r>
              <a:rPr dirty="0" sz="3000" spc="-5">
                <a:latin typeface="Calibri"/>
                <a:cs typeface="Calibri"/>
              </a:rPr>
              <a:t>locations. 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Discard </a:t>
            </a:r>
            <a:r>
              <a:rPr dirty="0" sz="3000">
                <a:latin typeface="Calibri"/>
                <a:cs typeface="Calibri"/>
              </a:rPr>
              <a:t>the </a:t>
            </a:r>
            <a:r>
              <a:rPr dirty="0" sz="3000" spc="-10">
                <a:latin typeface="Calibri"/>
                <a:cs typeface="Calibri"/>
              </a:rPr>
              <a:t>point </a:t>
            </a:r>
            <a:r>
              <a:rPr dirty="0" sz="3000">
                <a:latin typeface="Calibri"/>
                <a:cs typeface="Calibri"/>
              </a:rPr>
              <a:t>as an </a:t>
            </a:r>
            <a:r>
              <a:rPr dirty="0" sz="3000" spc="-5">
                <a:latin typeface="Calibri"/>
                <a:cs typeface="Calibri"/>
              </a:rPr>
              <a:t>outlier </a:t>
            </a:r>
            <a:r>
              <a:rPr dirty="0" sz="3000">
                <a:latin typeface="Calibri"/>
                <a:cs typeface="Calibri"/>
              </a:rPr>
              <a:t>if the </a:t>
            </a:r>
            <a:r>
              <a:rPr dirty="0" sz="3000" spc="-20">
                <a:latin typeface="Calibri"/>
                <a:cs typeface="Calibri"/>
              </a:rPr>
              <a:t>difference 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between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the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orientations/scales/locations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is</a:t>
            </a:r>
            <a:r>
              <a:rPr dirty="0" sz="3000" spc="-2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too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high.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514600"/>
            <a:ext cx="4600575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Application:</a:t>
            </a:r>
            <a:r>
              <a:rPr dirty="0" spc="-25"/>
              <a:t> </a:t>
            </a:r>
            <a:r>
              <a:rPr dirty="0" spc="-5"/>
              <a:t>Object</a:t>
            </a:r>
            <a:r>
              <a:rPr dirty="0" spc="-20"/>
              <a:t> </a:t>
            </a:r>
            <a:r>
              <a:rPr dirty="0" spc="-1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053435"/>
            <a:ext cx="8612505" cy="451358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What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is</a:t>
            </a:r>
            <a:r>
              <a:rPr dirty="0" sz="3200" spc="-15">
                <a:latin typeface="Calibri"/>
                <a:cs typeface="Calibri"/>
              </a:rPr>
              <a:t> too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high?</a:t>
            </a:r>
            <a:endParaRPr sz="3200">
              <a:latin typeface="Calibri"/>
              <a:cs typeface="Calibri"/>
            </a:endParaRPr>
          </a:p>
          <a:p>
            <a:pPr marL="464820" indent="-452755">
              <a:lnSpc>
                <a:spcPct val="100000"/>
              </a:lnSpc>
              <a:spcBef>
                <a:spcPts val="770"/>
              </a:spcBef>
              <a:buFont typeface="Wingdings"/>
              <a:buChar char=""/>
              <a:tabLst>
                <a:tab pos="465455" algn="l"/>
              </a:tabLst>
            </a:pPr>
            <a:r>
              <a:rPr dirty="0" sz="3200" spc="-15">
                <a:latin typeface="Calibri"/>
                <a:cs typeface="Calibri"/>
              </a:rPr>
              <a:t>Orientation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difference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&gt; 20</a:t>
            </a:r>
            <a:r>
              <a:rPr dirty="0" sz="3200" spc="-5">
                <a:latin typeface="Calibri"/>
                <a:cs typeface="Calibri"/>
              </a:rPr>
              <a:t> degrees</a:t>
            </a:r>
            <a:endParaRPr sz="3200">
              <a:latin typeface="Calibri"/>
              <a:cs typeface="Calibri"/>
            </a:endParaRPr>
          </a:p>
          <a:p>
            <a:pPr marL="464820" indent="-452755">
              <a:lnSpc>
                <a:spcPct val="100000"/>
              </a:lnSpc>
              <a:spcBef>
                <a:spcPts val="770"/>
              </a:spcBef>
              <a:buFont typeface="Wingdings"/>
              <a:buChar char=""/>
              <a:tabLst>
                <a:tab pos="465455" algn="l"/>
              </a:tabLst>
            </a:pPr>
            <a:r>
              <a:rPr dirty="0" sz="3200" spc="-5">
                <a:latin typeface="Calibri"/>
                <a:cs typeface="Calibri"/>
              </a:rPr>
              <a:t>Scale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difference</a:t>
            </a:r>
            <a:r>
              <a:rPr dirty="0" sz="3200" spc="-10">
                <a:latin typeface="Calibri"/>
                <a:cs typeface="Calibri"/>
              </a:rPr>
              <a:t> more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than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1.5</a:t>
            </a:r>
            <a:endParaRPr sz="3200">
              <a:latin typeface="Calibri"/>
              <a:cs typeface="Calibri"/>
            </a:endParaRPr>
          </a:p>
          <a:p>
            <a:pPr marL="464820" indent="-452755">
              <a:lnSpc>
                <a:spcPct val="100000"/>
              </a:lnSpc>
              <a:spcBef>
                <a:spcPts val="770"/>
              </a:spcBef>
              <a:buFont typeface="Wingdings"/>
              <a:buChar char=""/>
              <a:tabLst>
                <a:tab pos="465455" algn="l"/>
              </a:tabLst>
            </a:pPr>
            <a:r>
              <a:rPr dirty="0" sz="3200" spc="-10">
                <a:latin typeface="Calibri"/>
                <a:cs typeface="Calibri"/>
              </a:rPr>
              <a:t>Location </a:t>
            </a:r>
            <a:r>
              <a:rPr dirty="0" sz="3200" spc="-20">
                <a:latin typeface="Calibri"/>
                <a:cs typeface="Calibri"/>
              </a:rPr>
              <a:t>difference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&gt; 0.2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* </a:t>
            </a:r>
            <a:r>
              <a:rPr dirty="0" sz="3200" spc="-25">
                <a:latin typeface="Calibri"/>
                <a:cs typeface="Calibri"/>
              </a:rPr>
              <a:t>size</a:t>
            </a:r>
            <a:r>
              <a:rPr dirty="0" sz="3200">
                <a:latin typeface="Calibri"/>
                <a:cs typeface="Calibri"/>
              </a:rPr>
              <a:t> of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Repeat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solution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for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affine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transformation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until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no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more </a:t>
            </a:r>
            <a:r>
              <a:rPr dirty="0" sz="3200" spc="-10">
                <a:latin typeface="Calibri"/>
                <a:cs typeface="Calibri"/>
              </a:rPr>
              <a:t>points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are thrown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out.</a:t>
            </a:r>
            <a:endParaRPr sz="3200">
              <a:latin typeface="Calibri"/>
              <a:cs typeface="Calibri"/>
            </a:endParaRPr>
          </a:p>
          <a:p>
            <a:pPr marL="355600" marR="76835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If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number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points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&lt; 3, </a:t>
            </a:r>
            <a:r>
              <a:rPr dirty="0" sz="3200" spc="-15">
                <a:latin typeface="Calibri"/>
                <a:cs typeface="Calibri"/>
              </a:rPr>
              <a:t>affine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transformation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cannot </a:t>
            </a:r>
            <a:r>
              <a:rPr dirty="0" sz="3200" spc="-10">
                <a:latin typeface="Calibri"/>
                <a:cs typeface="Calibri"/>
              </a:rPr>
              <a:t>be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estimated.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642" y="230113"/>
            <a:ext cx="8226585" cy="40845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8260" y="0"/>
            <a:ext cx="43541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Motivation</a:t>
            </a:r>
            <a:r>
              <a:rPr dirty="0" spc="-50"/>
              <a:t> </a:t>
            </a:r>
            <a:r>
              <a:rPr dirty="0" spc="-35"/>
              <a:t>for</a:t>
            </a:r>
            <a:r>
              <a:rPr dirty="0" spc="-30"/>
              <a:t> </a:t>
            </a:r>
            <a:r>
              <a:rPr dirty="0" spc="-5"/>
              <a:t>SIFT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337817"/>
            <a:ext cx="6471285" cy="1442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100" spc="-5">
                <a:latin typeface="Calibri"/>
                <a:cs typeface="Calibri"/>
              </a:rPr>
              <a:t>Individual </a:t>
            </a:r>
            <a:r>
              <a:rPr dirty="0" sz="3100" spc="-20">
                <a:latin typeface="Calibri"/>
                <a:cs typeface="Calibri"/>
              </a:rPr>
              <a:t>pixel </a:t>
            </a:r>
            <a:r>
              <a:rPr dirty="0" sz="3100" spc="-10">
                <a:latin typeface="Calibri"/>
                <a:cs typeface="Calibri"/>
              </a:rPr>
              <a:t>color values </a:t>
            </a:r>
            <a:r>
              <a:rPr dirty="0" sz="3100" spc="-15">
                <a:latin typeface="Calibri"/>
                <a:cs typeface="Calibri"/>
              </a:rPr>
              <a:t>are </a:t>
            </a:r>
            <a:r>
              <a:rPr dirty="0" sz="3100" spc="-10">
                <a:latin typeface="Calibri"/>
                <a:cs typeface="Calibri"/>
              </a:rPr>
              <a:t>not </a:t>
            </a:r>
            <a:r>
              <a:rPr dirty="0" sz="3100" spc="-5">
                <a:latin typeface="Calibri"/>
                <a:cs typeface="Calibri"/>
              </a:rPr>
              <a:t>an </a:t>
            </a:r>
            <a:r>
              <a:rPr dirty="0" sz="3100" spc="-690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adequate</a:t>
            </a:r>
            <a:r>
              <a:rPr dirty="0" sz="3100" spc="-40">
                <a:latin typeface="Calibri"/>
                <a:cs typeface="Calibri"/>
              </a:rPr>
              <a:t> </a:t>
            </a:r>
            <a:r>
              <a:rPr dirty="0" sz="3100" spc="-25">
                <a:latin typeface="Calibri"/>
                <a:cs typeface="Calibri"/>
              </a:rPr>
              <a:t>feature to</a:t>
            </a:r>
            <a:r>
              <a:rPr dirty="0" sz="3100" spc="10">
                <a:latin typeface="Calibri"/>
                <a:cs typeface="Calibri"/>
              </a:rPr>
              <a:t> </a:t>
            </a:r>
            <a:r>
              <a:rPr dirty="0" sz="3100" spc="-15">
                <a:latin typeface="Calibri"/>
                <a:cs typeface="Calibri"/>
              </a:rPr>
              <a:t>determine </a:t>
            </a:r>
            <a:r>
              <a:rPr dirty="0" sz="3100" spc="-10">
                <a:latin typeface="Calibri"/>
                <a:cs typeface="Calibri"/>
              </a:rPr>
              <a:t> correspondences</a:t>
            </a:r>
            <a:r>
              <a:rPr dirty="0" sz="3100" spc="-40">
                <a:latin typeface="Calibri"/>
                <a:cs typeface="Calibri"/>
              </a:rPr>
              <a:t> </a:t>
            </a:r>
            <a:r>
              <a:rPr dirty="0" sz="3100" spc="-15">
                <a:latin typeface="Calibri"/>
                <a:cs typeface="Calibri"/>
              </a:rPr>
              <a:t>(why?).</a:t>
            </a:r>
            <a:endParaRPr sz="3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3886200"/>
            <a:ext cx="3454400" cy="2590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1004" y="3886200"/>
            <a:ext cx="34544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8241"/>
            <a:ext cx="6980200" cy="668063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7758" y="466166"/>
            <a:ext cx="23507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0"/>
              <a:t>SIFT:</a:t>
            </a:r>
            <a:r>
              <a:rPr dirty="0" spc="-40"/>
              <a:t> </a:t>
            </a:r>
            <a:r>
              <a:rPr dirty="0" spc="15"/>
              <a:t>++</a:t>
            </a:r>
            <a:r>
              <a:rPr dirty="0" spc="-60"/>
              <a:t> </a:t>
            </a:r>
            <a:r>
              <a:rPr dirty="0" spc="5">
                <a:latin typeface="Wingdings"/>
                <a:cs typeface="Wingdings"/>
              </a:rPr>
              <a:t>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8018"/>
            <a:ext cx="8006715" cy="361061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355600" marR="5080" indent="-3435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800" spc="-20">
                <a:latin typeface="Calibri"/>
                <a:cs typeface="Calibri"/>
              </a:rPr>
              <a:t>Resistant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to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affine</a:t>
            </a:r>
            <a:r>
              <a:rPr dirty="0" sz="2800" spc="-20">
                <a:latin typeface="Calibri"/>
                <a:cs typeface="Calibri"/>
              </a:rPr>
              <a:t> transformations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of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limited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extent </a:t>
            </a:r>
            <a:r>
              <a:rPr dirty="0" sz="2800" spc="-15">
                <a:latin typeface="Calibri"/>
                <a:cs typeface="Calibri"/>
              </a:rPr>
              <a:t> (works </a:t>
            </a:r>
            <a:r>
              <a:rPr dirty="0" sz="2800" spc="-20">
                <a:latin typeface="Calibri"/>
                <a:cs typeface="Calibri"/>
              </a:rPr>
              <a:t>better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for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planar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objects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than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full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3D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objects).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1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800" spc="-20">
                <a:latin typeface="Calibri"/>
                <a:cs typeface="Calibri"/>
              </a:rPr>
              <a:t>Resistant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to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range</a:t>
            </a:r>
            <a:r>
              <a:rPr dirty="0" sz="2800" spc="-5">
                <a:latin typeface="Calibri"/>
                <a:cs typeface="Calibri"/>
              </a:rPr>
              <a:t> of</a:t>
            </a:r>
            <a:r>
              <a:rPr dirty="0" sz="2800" spc="-10">
                <a:latin typeface="Calibri"/>
                <a:cs typeface="Calibri"/>
              </a:rPr>
              <a:t> illumination</a:t>
            </a:r>
            <a:r>
              <a:rPr dirty="0" sz="2800" spc="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changes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200">
              <a:latin typeface="Calibri"/>
              <a:cs typeface="Calibri"/>
            </a:endParaRPr>
          </a:p>
          <a:p>
            <a:pPr marL="355600" marR="424815" indent="-343535">
              <a:lnSpc>
                <a:spcPts val="3020"/>
              </a:lnSpc>
              <a:spcBef>
                <a:spcPts val="253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800" spc="-20">
                <a:latin typeface="Calibri"/>
                <a:cs typeface="Calibri"/>
              </a:rPr>
              <a:t>Resistant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to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occlusions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object</a:t>
            </a:r>
            <a:r>
              <a:rPr dirty="0" sz="2800" spc="-10">
                <a:latin typeface="Calibri"/>
                <a:cs typeface="Calibri"/>
              </a:rPr>
              <a:t> recognition,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since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SIFT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descriptors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are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local.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0658" y="466166"/>
            <a:ext cx="16649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0"/>
              <a:t>SIFT:</a:t>
            </a:r>
            <a:r>
              <a:rPr dirty="0" spc="-80"/>
              <a:t> </a:t>
            </a:r>
            <a:r>
              <a:rPr dirty="0" spc="5">
                <a:latin typeface="Wingdings"/>
                <a:cs typeface="Wingdings"/>
              </a:rPr>
              <a:t>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8018"/>
            <a:ext cx="7992109" cy="279971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355600" marR="5080" indent="-34353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800" spc="-15">
                <a:latin typeface="Calibri"/>
                <a:cs typeface="Calibri"/>
              </a:rPr>
              <a:t>Resistance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to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affine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transformations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empirical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–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no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hard-core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theory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provided.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355600" marR="125095" indent="-343535">
              <a:lnSpc>
                <a:spcPts val="302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800" spc="-20">
                <a:latin typeface="Calibri"/>
                <a:cs typeface="Calibri"/>
              </a:rPr>
              <a:t>Several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parameters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 </a:t>
            </a:r>
            <a:r>
              <a:rPr dirty="0" sz="2800" spc="-10">
                <a:latin typeface="Calibri"/>
                <a:cs typeface="Calibri"/>
              </a:rPr>
              <a:t>algorithm: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descriptor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size,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size</a:t>
            </a:r>
            <a:r>
              <a:rPr dirty="0" sz="2800" spc="-5">
                <a:latin typeface="Calibri"/>
                <a:cs typeface="Calibri"/>
              </a:rPr>
              <a:t> of the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region, various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thresholds</a:t>
            </a:r>
            <a:r>
              <a:rPr dirty="0" sz="2800" spc="5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–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theoretical 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treatment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for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their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specification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not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sz="2800" spc="-50">
                <a:latin typeface="Calibri"/>
                <a:cs typeface="Calibri"/>
              </a:rPr>
              <a:t>clear.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8260" y="186893"/>
            <a:ext cx="43541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Motivation</a:t>
            </a:r>
            <a:r>
              <a:rPr dirty="0" spc="-50"/>
              <a:t> </a:t>
            </a:r>
            <a:r>
              <a:rPr dirty="0" spc="-35"/>
              <a:t>for</a:t>
            </a:r>
            <a:r>
              <a:rPr dirty="0" spc="-30"/>
              <a:t> </a:t>
            </a:r>
            <a:r>
              <a:rPr dirty="0" spc="-5"/>
              <a:t>SIFT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923290"/>
            <a:ext cx="7466330" cy="2860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One </a:t>
            </a:r>
            <a:r>
              <a:rPr dirty="0" sz="3000" spc="-10">
                <a:latin typeface="Calibri"/>
                <a:cs typeface="Calibri"/>
              </a:rPr>
              <a:t>could </a:t>
            </a:r>
            <a:r>
              <a:rPr dirty="0" sz="3000">
                <a:latin typeface="Calibri"/>
                <a:cs typeface="Calibri"/>
              </a:rPr>
              <a:t>try </a:t>
            </a:r>
            <a:r>
              <a:rPr dirty="0" sz="3000" spc="-10">
                <a:latin typeface="Calibri"/>
                <a:cs typeface="Calibri"/>
              </a:rPr>
              <a:t>matching patches </a:t>
            </a:r>
            <a:r>
              <a:rPr dirty="0" sz="3000" spc="-15">
                <a:latin typeface="Calibri"/>
                <a:cs typeface="Calibri"/>
              </a:rPr>
              <a:t>around </a:t>
            </a:r>
            <a:r>
              <a:rPr dirty="0" sz="3000">
                <a:latin typeface="Calibri"/>
                <a:cs typeface="Calibri"/>
              </a:rPr>
              <a:t>the 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salient </a:t>
            </a:r>
            <a:r>
              <a:rPr dirty="0" sz="3000" spc="-25">
                <a:latin typeface="Calibri"/>
                <a:cs typeface="Calibri"/>
              </a:rPr>
              <a:t>feature </a:t>
            </a:r>
            <a:r>
              <a:rPr dirty="0" sz="3000" spc="-10">
                <a:latin typeface="Calibri"/>
                <a:cs typeface="Calibri"/>
              </a:rPr>
              <a:t>points </a:t>
            </a:r>
            <a:r>
              <a:rPr dirty="0" sz="3000">
                <a:latin typeface="Calibri"/>
                <a:cs typeface="Calibri"/>
              </a:rPr>
              <a:t>– </a:t>
            </a:r>
            <a:r>
              <a:rPr dirty="0" sz="3000" spc="-5">
                <a:latin typeface="Calibri"/>
                <a:cs typeface="Calibri"/>
              </a:rPr>
              <a:t>but </a:t>
            </a:r>
            <a:r>
              <a:rPr dirty="0" sz="3000">
                <a:latin typeface="Calibri"/>
                <a:cs typeface="Calibri"/>
              </a:rPr>
              <a:t>these </a:t>
            </a:r>
            <a:r>
              <a:rPr dirty="0" sz="3000" spc="-10">
                <a:latin typeface="Calibri"/>
                <a:cs typeface="Calibri"/>
              </a:rPr>
              <a:t>patches </a:t>
            </a:r>
            <a:r>
              <a:rPr dirty="0" sz="3000" spc="-5">
                <a:latin typeface="Calibri"/>
                <a:cs typeface="Calibri"/>
              </a:rPr>
              <a:t>will 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themselves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change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if</a:t>
            </a:r>
            <a:r>
              <a:rPr dirty="0" sz="3000" spc="-15">
                <a:latin typeface="Calibri"/>
                <a:cs typeface="Calibri"/>
              </a:rPr>
              <a:t> there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is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change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in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object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pose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or </a:t>
            </a:r>
            <a:r>
              <a:rPr dirty="0" sz="3000" spc="-10">
                <a:latin typeface="Calibri"/>
                <a:cs typeface="Calibri"/>
              </a:rPr>
              <a:t>illumination.</a:t>
            </a:r>
            <a:endParaRPr sz="3000">
              <a:latin typeface="Calibri"/>
              <a:cs typeface="Calibri"/>
            </a:endParaRPr>
          </a:p>
          <a:p>
            <a:pPr marL="355600" marR="751205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So these </a:t>
            </a:r>
            <a:r>
              <a:rPr dirty="0" sz="3000" spc="-15">
                <a:latin typeface="Calibri"/>
                <a:cs typeface="Calibri"/>
              </a:rPr>
              <a:t>patches </a:t>
            </a:r>
            <a:r>
              <a:rPr dirty="0" sz="3000" spc="-5">
                <a:latin typeface="Calibri"/>
                <a:cs typeface="Calibri"/>
              </a:rPr>
              <a:t>will lead </a:t>
            </a:r>
            <a:r>
              <a:rPr dirty="0" sz="3000" spc="-15">
                <a:latin typeface="Calibri"/>
                <a:cs typeface="Calibri"/>
              </a:rPr>
              <a:t>to </a:t>
            </a:r>
            <a:r>
              <a:rPr dirty="0" sz="3000" spc="-20">
                <a:latin typeface="Calibri"/>
                <a:cs typeface="Calibri"/>
              </a:rPr>
              <a:t>several </a:t>
            </a:r>
            <a:r>
              <a:rPr dirty="0" sz="3000" spc="-15">
                <a:latin typeface="Calibri"/>
                <a:cs typeface="Calibri"/>
              </a:rPr>
              <a:t>false </a:t>
            </a:r>
            <a:r>
              <a:rPr dirty="0" sz="3000" spc="-66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matches/correspondences.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8304" y="4027911"/>
            <a:ext cx="4513580" cy="2237740"/>
            <a:chOff x="898304" y="4027911"/>
            <a:chExt cx="4513580" cy="22377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3904" y="4028004"/>
              <a:ext cx="2237903" cy="22375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304" y="4027911"/>
              <a:ext cx="2237496" cy="22372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76400" y="5146713"/>
              <a:ext cx="2476500" cy="339725"/>
            </a:xfrm>
            <a:custGeom>
              <a:avLst/>
              <a:gdLst/>
              <a:ahLst/>
              <a:cxnLst/>
              <a:rect l="l" t="t" r="r" b="b"/>
              <a:pathLst>
                <a:path w="2476500" h="339725">
                  <a:moveTo>
                    <a:pt x="0" y="339686"/>
                  </a:moveTo>
                  <a:lnTo>
                    <a:pt x="228600" y="339686"/>
                  </a:lnTo>
                  <a:lnTo>
                    <a:pt x="228600" y="49784"/>
                  </a:lnTo>
                  <a:lnTo>
                    <a:pt x="0" y="49784"/>
                  </a:lnTo>
                  <a:lnTo>
                    <a:pt x="0" y="339686"/>
                  </a:lnTo>
                  <a:close/>
                </a:path>
                <a:path w="2476500" h="339725">
                  <a:moveTo>
                    <a:pt x="2247900" y="289902"/>
                  </a:moveTo>
                  <a:lnTo>
                    <a:pt x="2476500" y="289902"/>
                  </a:lnTo>
                  <a:lnTo>
                    <a:pt x="2476500" y="0"/>
                  </a:lnTo>
                  <a:lnTo>
                    <a:pt x="2247900" y="0"/>
                  </a:lnTo>
                  <a:lnTo>
                    <a:pt x="2247900" y="28990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8260" y="186893"/>
            <a:ext cx="43541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Motivation</a:t>
            </a:r>
            <a:r>
              <a:rPr dirty="0" spc="-50"/>
              <a:t> </a:t>
            </a:r>
            <a:r>
              <a:rPr dirty="0" spc="-35"/>
              <a:t>for</a:t>
            </a:r>
            <a:r>
              <a:rPr dirty="0" spc="-30"/>
              <a:t> </a:t>
            </a:r>
            <a:r>
              <a:rPr dirty="0" spc="-5"/>
              <a:t>SIFT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226565"/>
            <a:ext cx="79971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SIFT</a:t>
            </a:r>
            <a:r>
              <a:rPr dirty="0" sz="3200" spc="-10">
                <a:latin typeface="Calibri"/>
                <a:cs typeface="Calibri"/>
              </a:rPr>
              <a:t> provides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features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characterizing</a:t>
            </a:r>
            <a:r>
              <a:rPr dirty="0" sz="3200">
                <a:latin typeface="Calibri"/>
                <a:cs typeface="Calibri"/>
              </a:rPr>
              <a:t> a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salient 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point that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remain </a:t>
            </a:r>
            <a:r>
              <a:rPr dirty="0" sz="3200" spc="-15">
                <a:latin typeface="Calibri"/>
                <a:cs typeface="Calibri"/>
              </a:rPr>
              <a:t>invariant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to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changes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scale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or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rotation.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013" y="3457702"/>
            <a:ext cx="1343533" cy="12713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013" y="4996650"/>
            <a:ext cx="1343533" cy="12713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4370" y="3457702"/>
            <a:ext cx="1343533" cy="12713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14370" y="4996650"/>
            <a:ext cx="1343533" cy="12713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48986" y="3457702"/>
            <a:ext cx="1343533" cy="127139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48986" y="4996650"/>
            <a:ext cx="1343533" cy="127139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176017" y="3983482"/>
            <a:ext cx="335915" cy="287020"/>
            <a:chOff x="2176017" y="3983482"/>
            <a:chExt cx="335915" cy="287020"/>
          </a:xfrm>
        </p:grpSpPr>
        <p:sp>
          <p:nvSpPr>
            <p:cNvPr id="11" name="object 11"/>
            <p:cNvSpPr/>
            <p:nvPr/>
          </p:nvSpPr>
          <p:spPr>
            <a:xfrm>
              <a:off x="2185542" y="3993007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4" h="267970">
                  <a:moveTo>
                    <a:pt x="241807" y="0"/>
                  </a:moveTo>
                  <a:lnTo>
                    <a:pt x="241807" y="66929"/>
                  </a:lnTo>
                  <a:lnTo>
                    <a:pt x="0" y="66929"/>
                  </a:lnTo>
                  <a:lnTo>
                    <a:pt x="0" y="200787"/>
                  </a:lnTo>
                  <a:lnTo>
                    <a:pt x="241807" y="200787"/>
                  </a:lnTo>
                  <a:lnTo>
                    <a:pt x="241807" y="267716"/>
                  </a:lnTo>
                  <a:lnTo>
                    <a:pt x="316738" y="133858"/>
                  </a:lnTo>
                  <a:lnTo>
                    <a:pt x="241807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85542" y="3993007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4" h="267970">
                  <a:moveTo>
                    <a:pt x="0" y="66929"/>
                  </a:moveTo>
                  <a:lnTo>
                    <a:pt x="241807" y="66929"/>
                  </a:lnTo>
                  <a:lnTo>
                    <a:pt x="241807" y="0"/>
                  </a:lnTo>
                  <a:lnTo>
                    <a:pt x="316738" y="133858"/>
                  </a:lnTo>
                  <a:lnTo>
                    <a:pt x="241807" y="267716"/>
                  </a:lnTo>
                  <a:lnTo>
                    <a:pt x="241807" y="200787"/>
                  </a:lnTo>
                  <a:lnTo>
                    <a:pt x="0" y="200787"/>
                  </a:lnTo>
                  <a:lnTo>
                    <a:pt x="0" y="6692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176017" y="5522467"/>
            <a:ext cx="335915" cy="287020"/>
            <a:chOff x="2176017" y="5522467"/>
            <a:chExt cx="335915" cy="287020"/>
          </a:xfrm>
        </p:grpSpPr>
        <p:sp>
          <p:nvSpPr>
            <p:cNvPr id="14" name="object 14"/>
            <p:cNvSpPr/>
            <p:nvPr/>
          </p:nvSpPr>
          <p:spPr>
            <a:xfrm>
              <a:off x="2185542" y="5531992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4" h="267970">
                  <a:moveTo>
                    <a:pt x="241807" y="0"/>
                  </a:moveTo>
                  <a:lnTo>
                    <a:pt x="241807" y="66928"/>
                  </a:lnTo>
                  <a:lnTo>
                    <a:pt x="0" y="66928"/>
                  </a:lnTo>
                  <a:lnTo>
                    <a:pt x="0" y="200748"/>
                  </a:lnTo>
                  <a:lnTo>
                    <a:pt x="241807" y="200748"/>
                  </a:lnTo>
                  <a:lnTo>
                    <a:pt x="241807" y="267665"/>
                  </a:lnTo>
                  <a:lnTo>
                    <a:pt x="316738" y="133832"/>
                  </a:lnTo>
                  <a:lnTo>
                    <a:pt x="241807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85542" y="5531992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4" h="267970">
                  <a:moveTo>
                    <a:pt x="0" y="66928"/>
                  </a:moveTo>
                  <a:lnTo>
                    <a:pt x="241807" y="66928"/>
                  </a:lnTo>
                  <a:lnTo>
                    <a:pt x="241807" y="0"/>
                  </a:lnTo>
                  <a:lnTo>
                    <a:pt x="316738" y="133832"/>
                  </a:lnTo>
                  <a:lnTo>
                    <a:pt x="241807" y="267665"/>
                  </a:lnTo>
                  <a:lnTo>
                    <a:pt x="241807" y="200748"/>
                  </a:lnTo>
                  <a:lnTo>
                    <a:pt x="0" y="200748"/>
                  </a:lnTo>
                  <a:lnTo>
                    <a:pt x="0" y="66928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32117" y="3496690"/>
            <a:ext cx="1343532" cy="127139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32117" y="5035677"/>
            <a:ext cx="1343532" cy="127139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297298" y="3983482"/>
            <a:ext cx="335915" cy="287020"/>
            <a:chOff x="4297298" y="3983482"/>
            <a:chExt cx="335915" cy="287020"/>
          </a:xfrm>
        </p:grpSpPr>
        <p:sp>
          <p:nvSpPr>
            <p:cNvPr id="19" name="object 19"/>
            <p:cNvSpPr/>
            <p:nvPr/>
          </p:nvSpPr>
          <p:spPr>
            <a:xfrm>
              <a:off x="4306823" y="3993007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4" h="267970">
                  <a:moveTo>
                    <a:pt x="241808" y="0"/>
                  </a:moveTo>
                  <a:lnTo>
                    <a:pt x="241808" y="66929"/>
                  </a:lnTo>
                  <a:lnTo>
                    <a:pt x="0" y="66929"/>
                  </a:lnTo>
                  <a:lnTo>
                    <a:pt x="0" y="200787"/>
                  </a:lnTo>
                  <a:lnTo>
                    <a:pt x="241808" y="200787"/>
                  </a:lnTo>
                  <a:lnTo>
                    <a:pt x="241808" y="267716"/>
                  </a:lnTo>
                  <a:lnTo>
                    <a:pt x="316738" y="133858"/>
                  </a:lnTo>
                  <a:lnTo>
                    <a:pt x="2418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306823" y="3993007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4" h="267970">
                  <a:moveTo>
                    <a:pt x="0" y="66929"/>
                  </a:moveTo>
                  <a:lnTo>
                    <a:pt x="241808" y="66929"/>
                  </a:lnTo>
                  <a:lnTo>
                    <a:pt x="241808" y="0"/>
                  </a:lnTo>
                  <a:lnTo>
                    <a:pt x="316738" y="133858"/>
                  </a:lnTo>
                  <a:lnTo>
                    <a:pt x="241808" y="267716"/>
                  </a:lnTo>
                  <a:lnTo>
                    <a:pt x="241808" y="200787"/>
                  </a:lnTo>
                  <a:lnTo>
                    <a:pt x="0" y="200787"/>
                  </a:lnTo>
                  <a:lnTo>
                    <a:pt x="0" y="6692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6452489" y="3983482"/>
            <a:ext cx="335915" cy="287020"/>
            <a:chOff x="6452489" y="3983482"/>
            <a:chExt cx="335915" cy="287020"/>
          </a:xfrm>
        </p:grpSpPr>
        <p:sp>
          <p:nvSpPr>
            <p:cNvPr id="22" name="object 22"/>
            <p:cNvSpPr/>
            <p:nvPr/>
          </p:nvSpPr>
          <p:spPr>
            <a:xfrm>
              <a:off x="6462014" y="3993007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5" h="267970">
                  <a:moveTo>
                    <a:pt x="241808" y="0"/>
                  </a:moveTo>
                  <a:lnTo>
                    <a:pt x="241808" y="66929"/>
                  </a:lnTo>
                  <a:lnTo>
                    <a:pt x="0" y="66929"/>
                  </a:lnTo>
                  <a:lnTo>
                    <a:pt x="0" y="200787"/>
                  </a:lnTo>
                  <a:lnTo>
                    <a:pt x="241808" y="200787"/>
                  </a:lnTo>
                  <a:lnTo>
                    <a:pt x="241808" y="267716"/>
                  </a:lnTo>
                  <a:lnTo>
                    <a:pt x="316738" y="133858"/>
                  </a:lnTo>
                  <a:lnTo>
                    <a:pt x="2418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462014" y="3993007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5" h="267970">
                  <a:moveTo>
                    <a:pt x="0" y="66929"/>
                  </a:moveTo>
                  <a:lnTo>
                    <a:pt x="241808" y="66929"/>
                  </a:lnTo>
                  <a:lnTo>
                    <a:pt x="241808" y="0"/>
                  </a:lnTo>
                  <a:lnTo>
                    <a:pt x="316738" y="133858"/>
                  </a:lnTo>
                  <a:lnTo>
                    <a:pt x="241808" y="267716"/>
                  </a:lnTo>
                  <a:lnTo>
                    <a:pt x="241808" y="200787"/>
                  </a:lnTo>
                  <a:lnTo>
                    <a:pt x="0" y="200787"/>
                  </a:lnTo>
                  <a:lnTo>
                    <a:pt x="0" y="6692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4297298" y="5509895"/>
            <a:ext cx="335915" cy="287020"/>
            <a:chOff x="4297298" y="5509895"/>
            <a:chExt cx="335915" cy="287020"/>
          </a:xfrm>
        </p:grpSpPr>
        <p:sp>
          <p:nvSpPr>
            <p:cNvPr id="25" name="object 25"/>
            <p:cNvSpPr/>
            <p:nvPr/>
          </p:nvSpPr>
          <p:spPr>
            <a:xfrm>
              <a:off x="4306823" y="5519420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4" h="267970">
                  <a:moveTo>
                    <a:pt x="241808" y="0"/>
                  </a:moveTo>
                  <a:lnTo>
                    <a:pt x="241808" y="66928"/>
                  </a:lnTo>
                  <a:lnTo>
                    <a:pt x="0" y="66928"/>
                  </a:lnTo>
                  <a:lnTo>
                    <a:pt x="0" y="200774"/>
                  </a:lnTo>
                  <a:lnTo>
                    <a:pt x="241808" y="200774"/>
                  </a:lnTo>
                  <a:lnTo>
                    <a:pt x="241808" y="267690"/>
                  </a:lnTo>
                  <a:lnTo>
                    <a:pt x="316738" y="133870"/>
                  </a:lnTo>
                  <a:lnTo>
                    <a:pt x="2418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06823" y="5519420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4" h="267970">
                  <a:moveTo>
                    <a:pt x="0" y="66928"/>
                  </a:moveTo>
                  <a:lnTo>
                    <a:pt x="241808" y="66928"/>
                  </a:lnTo>
                  <a:lnTo>
                    <a:pt x="241808" y="0"/>
                  </a:lnTo>
                  <a:lnTo>
                    <a:pt x="316738" y="133870"/>
                  </a:lnTo>
                  <a:lnTo>
                    <a:pt x="241808" y="267690"/>
                  </a:lnTo>
                  <a:lnTo>
                    <a:pt x="241808" y="200774"/>
                  </a:lnTo>
                  <a:lnTo>
                    <a:pt x="0" y="200774"/>
                  </a:lnTo>
                  <a:lnTo>
                    <a:pt x="0" y="66928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6452489" y="5509895"/>
            <a:ext cx="335915" cy="287020"/>
            <a:chOff x="6452489" y="5509895"/>
            <a:chExt cx="335915" cy="287020"/>
          </a:xfrm>
        </p:grpSpPr>
        <p:sp>
          <p:nvSpPr>
            <p:cNvPr id="28" name="object 28"/>
            <p:cNvSpPr/>
            <p:nvPr/>
          </p:nvSpPr>
          <p:spPr>
            <a:xfrm>
              <a:off x="6462014" y="5519420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5" h="267970">
                  <a:moveTo>
                    <a:pt x="241808" y="0"/>
                  </a:moveTo>
                  <a:lnTo>
                    <a:pt x="241808" y="66928"/>
                  </a:lnTo>
                  <a:lnTo>
                    <a:pt x="0" y="66928"/>
                  </a:lnTo>
                  <a:lnTo>
                    <a:pt x="0" y="200774"/>
                  </a:lnTo>
                  <a:lnTo>
                    <a:pt x="241808" y="200774"/>
                  </a:lnTo>
                  <a:lnTo>
                    <a:pt x="241808" y="267690"/>
                  </a:lnTo>
                  <a:lnTo>
                    <a:pt x="316738" y="133870"/>
                  </a:lnTo>
                  <a:lnTo>
                    <a:pt x="24180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462014" y="5519420"/>
              <a:ext cx="316865" cy="267970"/>
            </a:xfrm>
            <a:custGeom>
              <a:avLst/>
              <a:gdLst/>
              <a:ahLst/>
              <a:cxnLst/>
              <a:rect l="l" t="t" r="r" b="b"/>
              <a:pathLst>
                <a:path w="316865" h="267970">
                  <a:moveTo>
                    <a:pt x="0" y="66928"/>
                  </a:moveTo>
                  <a:lnTo>
                    <a:pt x="241808" y="66928"/>
                  </a:lnTo>
                  <a:lnTo>
                    <a:pt x="241808" y="0"/>
                  </a:lnTo>
                  <a:lnTo>
                    <a:pt x="316738" y="133870"/>
                  </a:lnTo>
                  <a:lnTo>
                    <a:pt x="241808" y="267690"/>
                  </a:lnTo>
                  <a:lnTo>
                    <a:pt x="241808" y="200774"/>
                  </a:lnTo>
                  <a:lnTo>
                    <a:pt x="0" y="200774"/>
                  </a:lnTo>
                  <a:lnTo>
                    <a:pt x="0" y="66928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08203" y="6420103"/>
            <a:ext cx="4453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Image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taken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from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slides by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George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Bebis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(UNR).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7197" y="461594"/>
            <a:ext cx="523049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Steps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 spc="5"/>
              <a:t>SIFT</a:t>
            </a:r>
            <a:r>
              <a:rPr dirty="0" spc="-20"/>
              <a:t> </a:t>
            </a:r>
            <a:r>
              <a:rPr dirty="0" spc="-5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642"/>
            <a:ext cx="7780020" cy="27578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10">
                <a:latin typeface="Calibri"/>
                <a:cs typeface="Calibri"/>
              </a:rPr>
              <a:t>Determine </a:t>
            </a:r>
            <a:r>
              <a:rPr dirty="0" sz="3200" spc="-20">
                <a:latin typeface="Calibri"/>
                <a:cs typeface="Calibri"/>
              </a:rPr>
              <a:t>approximate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location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scale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salient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feature</a:t>
            </a:r>
            <a:r>
              <a:rPr dirty="0" sz="3200" spc="-10">
                <a:latin typeface="Calibri"/>
                <a:cs typeface="Calibri"/>
              </a:rPr>
              <a:t> points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(also called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keypoints</a:t>
            </a:r>
            <a:r>
              <a:rPr dirty="0" sz="3200" spc="-15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20">
                <a:latin typeface="Calibri"/>
                <a:cs typeface="Calibri"/>
              </a:rPr>
              <a:t>Refine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their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location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scale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10">
                <a:latin typeface="Calibri"/>
                <a:cs typeface="Calibri"/>
              </a:rPr>
              <a:t>Determine orientation(s) </a:t>
            </a:r>
            <a:r>
              <a:rPr dirty="0" sz="3200" spc="-30">
                <a:latin typeface="Calibri"/>
                <a:cs typeface="Calibri"/>
              </a:rPr>
              <a:t>for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each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keypoint.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10">
                <a:latin typeface="Calibri"/>
                <a:cs typeface="Calibri"/>
              </a:rPr>
              <a:t>Determine </a:t>
            </a:r>
            <a:r>
              <a:rPr dirty="0" sz="3200" spc="-15">
                <a:latin typeface="Calibri"/>
                <a:cs typeface="Calibri"/>
              </a:rPr>
              <a:t>descriptors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for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each </a:t>
            </a:r>
            <a:r>
              <a:rPr dirty="0" sz="3200" spc="-20">
                <a:latin typeface="Calibri"/>
                <a:cs typeface="Calibri"/>
              </a:rPr>
              <a:t>keypoint.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390" y="496950"/>
            <a:ext cx="78765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5"/>
              <a:t>Step</a:t>
            </a:r>
            <a:r>
              <a:rPr dirty="0" sz="4000" spc="-5"/>
              <a:t> 1:</a:t>
            </a:r>
            <a:r>
              <a:rPr dirty="0" sz="4000" spc="-25"/>
              <a:t> Approximate</a:t>
            </a:r>
            <a:r>
              <a:rPr dirty="0" sz="4000" spc="-5"/>
              <a:t> </a:t>
            </a:r>
            <a:r>
              <a:rPr dirty="0" sz="4000" spc="-30"/>
              <a:t>keypoint</a:t>
            </a:r>
            <a:r>
              <a:rPr dirty="0" sz="4000" spc="-10"/>
              <a:t> </a:t>
            </a:r>
            <a:r>
              <a:rPr dirty="0" sz="4000" spc="-15"/>
              <a:t>location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607642"/>
            <a:ext cx="8039734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3200" spc="-5">
                <a:latin typeface="Calibri"/>
                <a:cs typeface="Calibri"/>
              </a:rPr>
              <a:t>Look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for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intensity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changes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using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20">
                <a:latin typeface="Calibri"/>
                <a:cs typeface="Calibri"/>
              </a:rPr>
              <a:t>difference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Gaussians</a:t>
            </a:r>
            <a:r>
              <a:rPr dirty="0" sz="3200" spc="3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at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two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nearby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scales: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433" y="2834092"/>
            <a:ext cx="5190490" cy="1503045"/>
            <a:chOff x="67433" y="2834092"/>
            <a:chExt cx="5190490" cy="1503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269" y="2834092"/>
              <a:ext cx="4692079" cy="7100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3" y="3992627"/>
              <a:ext cx="4504566" cy="3439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05073" y="3536352"/>
              <a:ext cx="1753235" cy="547370"/>
            </a:xfrm>
            <a:custGeom>
              <a:avLst/>
              <a:gdLst/>
              <a:ahLst/>
              <a:cxnLst/>
              <a:rect l="l" t="t" r="r" b="b"/>
              <a:pathLst>
                <a:path w="1753235" h="547370">
                  <a:moveTo>
                    <a:pt x="130476" y="380295"/>
                  </a:moveTo>
                  <a:lnTo>
                    <a:pt x="123299" y="381700"/>
                  </a:lnTo>
                  <a:lnTo>
                    <a:pt x="116966" y="385915"/>
                  </a:lnTo>
                  <a:lnTo>
                    <a:pt x="0" y="502247"/>
                  </a:lnTo>
                  <a:lnTo>
                    <a:pt x="158876" y="546697"/>
                  </a:lnTo>
                  <a:lnTo>
                    <a:pt x="166441" y="547294"/>
                  </a:lnTo>
                  <a:lnTo>
                    <a:pt x="173386" y="544998"/>
                  </a:lnTo>
                  <a:lnTo>
                    <a:pt x="178950" y="540250"/>
                  </a:lnTo>
                  <a:lnTo>
                    <a:pt x="182372" y="533489"/>
                  </a:lnTo>
                  <a:lnTo>
                    <a:pt x="182969" y="525942"/>
                  </a:lnTo>
                  <a:lnTo>
                    <a:pt x="180673" y="519027"/>
                  </a:lnTo>
                  <a:lnTo>
                    <a:pt x="175924" y="513468"/>
                  </a:lnTo>
                  <a:lnTo>
                    <a:pt x="171387" y="511137"/>
                  </a:lnTo>
                  <a:lnTo>
                    <a:pt x="41401" y="511137"/>
                  </a:lnTo>
                  <a:lnTo>
                    <a:pt x="31750" y="474307"/>
                  </a:lnTo>
                  <a:lnTo>
                    <a:pt x="99984" y="456508"/>
                  </a:lnTo>
                  <a:lnTo>
                    <a:pt x="143890" y="412839"/>
                  </a:lnTo>
                  <a:lnTo>
                    <a:pt x="148034" y="406578"/>
                  </a:lnTo>
                  <a:lnTo>
                    <a:pt x="149415" y="399424"/>
                  </a:lnTo>
                  <a:lnTo>
                    <a:pt x="148034" y="392247"/>
                  </a:lnTo>
                  <a:lnTo>
                    <a:pt x="143890" y="385915"/>
                  </a:lnTo>
                  <a:lnTo>
                    <a:pt x="137630" y="381700"/>
                  </a:lnTo>
                  <a:lnTo>
                    <a:pt x="130476" y="380295"/>
                  </a:lnTo>
                  <a:close/>
                </a:path>
                <a:path w="1753235" h="547370">
                  <a:moveTo>
                    <a:pt x="99984" y="456508"/>
                  </a:moveTo>
                  <a:lnTo>
                    <a:pt x="31750" y="474307"/>
                  </a:lnTo>
                  <a:lnTo>
                    <a:pt x="41401" y="511137"/>
                  </a:lnTo>
                  <a:lnTo>
                    <a:pt x="60389" y="506184"/>
                  </a:lnTo>
                  <a:lnTo>
                    <a:pt x="50037" y="506184"/>
                  </a:lnTo>
                  <a:lnTo>
                    <a:pt x="41782" y="474434"/>
                  </a:lnTo>
                  <a:lnTo>
                    <a:pt x="81960" y="474434"/>
                  </a:lnTo>
                  <a:lnTo>
                    <a:pt x="99984" y="456508"/>
                  </a:lnTo>
                  <a:close/>
                </a:path>
                <a:path w="1753235" h="547370">
                  <a:moveTo>
                    <a:pt x="109565" y="493356"/>
                  </a:moveTo>
                  <a:lnTo>
                    <a:pt x="41401" y="511137"/>
                  </a:lnTo>
                  <a:lnTo>
                    <a:pt x="171387" y="511137"/>
                  </a:lnTo>
                  <a:lnTo>
                    <a:pt x="169163" y="509994"/>
                  </a:lnTo>
                  <a:lnTo>
                    <a:pt x="109565" y="493356"/>
                  </a:lnTo>
                  <a:close/>
                </a:path>
                <a:path w="1753235" h="547370">
                  <a:moveTo>
                    <a:pt x="41782" y="474434"/>
                  </a:moveTo>
                  <a:lnTo>
                    <a:pt x="50037" y="506184"/>
                  </a:lnTo>
                  <a:lnTo>
                    <a:pt x="73155" y="483192"/>
                  </a:lnTo>
                  <a:lnTo>
                    <a:pt x="41782" y="474434"/>
                  </a:lnTo>
                  <a:close/>
                </a:path>
                <a:path w="1753235" h="547370">
                  <a:moveTo>
                    <a:pt x="73155" y="483192"/>
                  </a:moveTo>
                  <a:lnTo>
                    <a:pt x="50037" y="506184"/>
                  </a:lnTo>
                  <a:lnTo>
                    <a:pt x="60389" y="506184"/>
                  </a:lnTo>
                  <a:lnTo>
                    <a:pt x="109565" y="493356"/>
                  </a:lnTo>
                  <a:lnTo>
                    <a:pt x="73155" y="483192"/>
                  </a:lnTo>
                  <a:close/>
                </a:path>
                <a:path w="1753235" h="547370">
                  <a:moveTo>
                    <a:pt x="1643288" y="53937"/>
                  </a:moveTo>
                  <a:lnTo>
                    <a:pt x="99984" y="456508"/>
                  </a:lnTo>
                  <a:lnTo>
                    <a:pt x="73155" y="483192"/>
                  </a:lnTo>
                  <a:lnTo>
                    <a:pt x="109565" y="493356"/>
                  </a:lnTo>
                  <a:lnTo>
                    <a:pt x="1652869" y="90786"/>
                  </a:lnTo>
                  <a:lnTo>
                    <a:pt x="1679698" y="64102"/>
                  </a:lnTo>
                  <a:lnTo>
                    <a:pt x="1643288" y="53937"/>
                  </a:lnTo>
                  <a:close/>
                </a:path>
                <a:path w="1753235" h="547370">
                  <a:moveTo>
                    <a:pt x="81960" y="474434"/>
                  </a:moveTo>
                  <a:lnTo>
                    <a:pt x="41782" y="474434"/>
                  </a:lnTo>
                  <a:lnTo>
                    <a:pt x="73155" y="483192"/>
                  </a:lnTo>
                  <a:lnTo>
                    <a:pt x="81960" y="474434"/>
                  </a:lnTo>
                  <a:close/>
                </a:path>
                <a:path w="1753235" h="547370">
                  <a:moveTo>
                    <a:pt x="1721078" y="36157"/>
                  </a:moveTo>
                  <a:lnTo>
                    <a:pt x="1711452" y="36157"/>
                  </a:lnTo>
                  <a:lnTo>
                    <a:pt x="1721103" y="72987"/>
                  </a:lnTo>
                  <a:lnTo>
                    <a:pt x="1652869" y="90786"/>
                  </a:lnTo>
                  <a:lnTo>
                    <a:pt x="1608963" y="134455"/>
                  </a:lnTo>
                  <a:lnTo>
                    <a:pt x="1604819" y="140715"/>
                  </a:lnTo>
                  <a:lnTo>
                    <a:pt x="1603438" y="147869"/>
                  </a:lnTo>
                  <a:lnTo>
                    <a:pt x="1604819" y="155047"/>
                  </a:lnTo>
                  <a:lnTo>
                    <a:pt x="1608963" y="161379"/>
                  </a:lnTo>
                  <a:lnTo>
                    <a:pt x="1615223" y="165594"/>
                  </a:lnTo>
                  <a:lnTo>
                    <a:pt x="1622377" y="166999"/>
                  </a:lnTo>
                  <a:lnTo>
                    <a:pt x="1629554" y="165594"/>
                  </a:lnTo>
                  <a:lnTo>
                    <a:pt x="1635887" y="161379"/>
                  </a:lnTo>
                  <a:lnTo>
                    <a:pt x="1752853" y="45047"/>
                  </a:lnTo>
                  <a:lnTo>
                    <a:pt x="1721078" y="36157"/>
                  </a:lnTo>
                  <a:close/>
                </a:path>
                <a:path w="1753235" h="547370">
                  <a:moveTo>
                    <a:pt x="1679698" y="64102"/>
                  </a:moveTo>
                  <a:lnTo>
                    <a:pt x="1652869" y="90786"/>
                  </a:lnTo>
                  <a:lnTo>
                    <a:pt x="1721103" y="72987"/>
                  </a:lnTo>
                  <a:lnTo>
                    <a:pt x="1711071" y="72860"/>
                  </a:lnTo>
                  <a:lnTo>
                    <a:pt x="1679698" y="64102"/>
                  </a:lnTo>
                  <a:close/>
                </a:path>
                <a:path w="1753235" h="547370">
                  <a:moveTo>
                    <a:pt x="1702815" y="41110"/>
                  </a:moveTo>
                  <a:lnTo>
                    <a:pt x="1679698" y="64102"/>
                  </a:lnTo>
                  <a:lnTo>
                    <a:pt x="1711071" y="72860"/>
                  </a:lnTo>
                  <a:lnTo>
                    <a:pt x="1702815" y="41110"/>
                  </a:lnTo>
                  <a:close/>
                </a:path>
                <a:path w="1753235" h="547370">
                  <a:moveTo>
                    <a:pt x="1712750" y="41110"/>
                  </a:moveTo>
                  <a:lnTo>
                    <a:pt x="1702815" y="41110"/>
                  </a:lnTo>
                  <a:lnTo>
                    <a:pt x="1711071" y="72860"/>
                  </a:lnTo>
                  <a:lnTo>
                    <a:pt x="1721070" y="72860"/>
                  </a:lnTo>
                  <a:lnTo>
                    <a:pt x="1712750" y="41110"/>
                  </a:lnTo>
                  <a:close/>
                </a:path>
                <a:path w="1753235" h="547370">
                  <a:moveTo>
                    <a:pt x="1711452" y="36157"/>
                  </a:moveTo>
                  <a:lnTo>
                    <a:pt x="1643288" y="53937"/>
                  </a:lnTo>
                  <a:lnTo>
                    <a:pt x="1679698" y="64102"/>
                  </a:lnTo>
                  <a:lnTo>
                    <a:pt x="1702815" y="41110"/>
                  </a:lnTo>
                  <a:lnTo>
                    <a:pt x="1712750" y="41110"/>
                  </a:lnTo>
                  <a:lnTo>
                    <a:pt x="1711452" y="36157"/>
                  </a:lnTo>
                  <a:close/>
                </a:path>
                <a:path w="1753235" h="547370">
                  <a:moveTo>
                    <a:pt x="1586412" y="0"/>
                  </a:moveTo>
                  <a:lnTo>
                    <a:pt x="1579467" y="2295"/>
                  </a:lnTo>
                  <a:lnTo>
                    <a:pt x="1573903" y="7044"/>
                  </a:lnTo>
                  <a:lnTo>
                    <a:pt x="1570481" y="13805"/>
                  </a:lnTo>
                  <a:lnTo>
                    <a:pt x="1569884" y="21298"/>
                  </a:lnTo>
                  <a:lnTo>
                    <a:pt x="1572180" y="28219"/>
                  </a:lnTo>
                  <a:lnTo>
                    <a:pt x="1576929" y="33807"/>
                  </a:lnTo>
                  <a:lnTo>
                    <a:pt x="1583689" y="37300"/>
                  </a:lnTo>
                  <a:lnTo>
                    <a:pt x="1643288" y="53937"/>
                  </a:lnTo>
                  <a:lnTo>
                    <a:pt x="1711452" y="36157"/>
                  </a:lnTo>
                  <a:lnTo>
                    <a:pt x="1721078" y="36157"/>
                  </a:lnTo>
                  <a:lnTo>
                    <a:pt x="1593977" y="597"/>
                  </a:lnTo>
                  <a:lnTo>
                    <a:pt x="1586412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725" y="4914900"/>
            <a:ext cx="7467600" cy="8763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413628" y="3237357"/>
            <a:ext cx="326644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Convolution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operator: </a:t>
            </a:r>
            <a:r>
              <a:rPr dirty="0" sz="1800" spc="-25">
                <a:latin typeface="Calibri"/>
                <a:cs typeface="Calibri"/>
              </a:rPr>
              <a:t>refers</a:t>
            </a:r>
            <a:r>
              <a:rPr dirty="0" sz="1800" spc="-10">
                <a:latin typeface="Calibri"/>
                <a:cs typeface="Calibri"/>
              </a:rPr>
              <a:t> to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application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10">
                <a:latin typeface="Calibri"/>
                <a:cs typeface="Calibri"/>
              </a:rPr>
              <a:t> filter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(in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this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case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Gaussian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filter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</a:t>
            </a:r>
            <a:r>
              <a:rPr dirty="0" sz="1800" spc="-5">
                <a:latin typeface="Calibri"/>
                <a:cs typeface="Calibri"/>
              </a:rPr>
              <a:t> image)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340" y="6039103"/>
            <a:ext cx="348805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Difference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 Gaussians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55">
                <a:latin typeface="Calibri"/>
                <a:cs typeface="Calibri"/>
              </a:rPr>
              <a:t>“DoG”.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Scale</a:t>
            </a:r>
            <a:r>
              <a:rPr dirty="0" sz="1800" spc="-4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solidFill>
                  <a:srgbClr val="FF0000"/>
                </a:solidFill>
                <a:latin typeface="Calibri"/>
                <a:cs typeface="Calibri"/>
              </a:rPr>
              <a:t>refers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1800" spc="-2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dirty="0" sz="1800" spc="-2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σ</a:t>
            </a:r>
            <a:r>
              <a:rPr dirty="0" sz="1800" spc="-2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of the</a:t>
            </a:r>
            <a:r>
              <a:rPr dirty="0" sz="1800" spc="-1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Gaussian.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ajitvr</dc:creator>
  <dc:title>Scale Invariant Feature Transform (SIFT)</dc:title>
  <dcterms:created xsi:type="dcterms:W3CDTF">2021-06-07T13:24:45Z</dcterms:created>
  <dcterms:modified xsi:type="dcterms:W3CDTF">2021-06-07T13:24:45Z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2014-04-03T00:00:00Z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2021-06-07T00:00:00Z</vt:filetime>
  </property>
</Properties>
</file>